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Proxima Nova"/>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ximaNova-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boldItalic.fntdata"/><Relationship Id="rId30" Type="http://schemas.openxmlformats.org/officeDocument/2006/relationships/font" Target="fonts/ProximaNova-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b3cd56f97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b3cd56f97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b3cd56f97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b3cd56f97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b3cd56f97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b3cd56f97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https://github.com/sekihan02/Ras-Pi_Storage/blob/master/image_keras.ipynb</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b3cd56f97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b3cd56f97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b3cd56f97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b3cd56f97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https://github.com/sekihan02/Ras-Pi_Storage/blob/master/image_keras.ipynb</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b3cd56f97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b3cd56f97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b3cd56f97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b3cd56f97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https://github.com/sekihan02/Ras-Pi_Storage/blob/master/image_keras.ipynb</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b3cd56f97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b3cd56f97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b3cd56f97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b3cd56f97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https://github.com/sekihan02/Ras-Pi_Storage/blob/master/image_keras.ipynb</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b3cd56f97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b3cd56f97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b34cad208_0_3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5b34cad208_0_3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https://sekihan02.github.io/index.html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b3cd56f97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b3cd56f97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https://github.com/sekihan02/Ras-Pi_Storage/blob/master/image_keras.ipynb</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b3cd56f97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b3cd56f97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3cd56f97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3cd56f97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b3ca06349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b3ca06349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b3ca06349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b3ca06349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91f342cb0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91f342cb0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91f342cb0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91f342cb0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b3ca06349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b3ca06349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b3cd56f97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b3cd56f97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b3cd56f97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b3cd56f97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about:blank" TargetMode="Externa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about:blank" TargetMode="External"/><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10.jpg"/><Relationship Id="rId7" Type="http://schemas.openxmlformats.org/officeDocument/2006/relationships/image" Target="../media/image7.jpg"/><Relationship Id="rId8"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about:blan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github.com/sekihan02/Ras-Pi_Storage/blob/master/image_keras.ipynb" TargetMode="External"/><Relationship Id="rId4" Type="http://schemas.openxmlformats.org/officeDocument/2006/relationships/image" Target="../media/image13.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3900"/>
              <a:t>画像認識ラジコンを作ろうとしたり</a:t>
            </a:r>
            <a:endParaRPr sz="39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idx="1" type="body"/>
          </p:nvPr>
        </p:nvSpPr>
        <p:spPr>
          <a:xfrm>
            <a:off x="0" y="0"/>
            <a:ext cx="9144000" cy="5044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569" u="sng"/>
              <a:t>参考</a:t>
            </a:r>
            <a:endParaRPr sz="1569" u="sng"/>
          </a:p>
          <a:p>
            <a:pPr indent="0" lvl="0" marL="0" rtl="0" algn="l">
              <a:spcBef>
                <a:spcPts val="1200"/>
              </a:spcBef>
              <a:spcAft>
                <a:spcPts val="0"/>
              </a:spcAft>
              <a:buNone/>
            </a:pPr>
            <a:r>
              <a:rPr lang="ja" sz="1300"/>
              <a:t>- [NAS(Network Attached Storage)入門](https://qiita.com/kaizen_nagoya/items/524d547c45d8277b3f17)</a:t>
            </a:r>
            <a:endParaRPr sz="1300"/>
          </a:p>
          <a:p>
            <a:pPr indent="0" lvl="0" marL="0" rtl="0" algn="l">
              <a:spcBef>
                <a:spcPts val="1200"/>
              </a:spcBef>
              <a:spcAft>
                <a:spcPts val="0"/>
              </a:spcAft>
              <a:buNone/>
            </a:pPr>
            <a:r>
              <a:rPr lang="ja" sz="1300"/>
              <a:t>- [Raspberry Piで自宅ウェブサーバ立て直した話](http://shutosg.hatenadiary.com/entry/2016/01/10/181928)</a:t>
            </a:r>
            <a:endParaRPr sz="1300"/>
          </a:p>
          <a:p>
            <a:pPr indent="0" lvl="0" marL="0" rtl="0" algn="l">
              <a:spcBef>
                <a:spcPts val="1200"/>
              </a:spcBef>
              <a:spcAft>
                <a:spcPts val="0"/>
              </a:spcAft>
              <a:buNone/>
            </a:pPr>
            <a:r>
              <a:rPr lang="ja" sz="1300"/>
              <a:t>- [ラズパイでファイルサーバーをつくろう](https://voltechno.com/blog/raspsamba/)</a:t>
            </a:r>
            <a:endParaRPr sz="1300"/>
          </a:p>
          <a:p>
            <a:pPr indent="0" lvl="0" marL="0" rtl="0" algn="l">
              <a:spcBef>
                <a:spcPts val="1200"/>
              </a:spcBef>
              <a:spcAft>
                <a:spcPts val="0"/>
              </a:spcAft>
              <a:buNone/>
            </a:pPr>
            <a:r>
              <a:rPr lang="ja" sz="1300"/>
              <a:t>- [Raspberry Piでファイルサーバ、Part1 Samba基本編](http://denshikousaku.net/raspberry-pi-file-server-part1-basic-samba)</a:t>
            </a:r>
            <a:endParaRPr sz="1300"/>
          </a:p>
          <a:p>
            <a:pPr indent="0" lvl="0" marL="0" rtl="0" algn="l">
              <a:spcBef>
                <a:spcPts val="1200"/>
              </a:spcBef>
              <a:spcAft>
                <a:spcPts val="0"/>
              </a:spcAft>
              <a:buNone/>
            </a:pPr>
            <a:r>
              <a:rPr lang="ja" sz="1300"/>
              <a:t>- [Sambaを使用してファイルを共有する方法](http://www.raspberrypirulo.net/entry/2016/08/22/Samba%E3%82%92%E4%BD%BF%E7%94%A8%E3%81%97%E3%81%A6%E3%83%95%E3%82%A1%E3%82%A4%E3%83%AB%E3%82%92%E5%85%B1%E6%9C%89%E3%81%99%E3%82%8B%E6%96%B9%E6%B3%95)</a:t>
            </a:r>
            <a:endParaRPr sz="1300"/>
          </a:p>
          <a:p>
            <a:pPr indent="0" lvl="0" marL="0" rtl="0" algn="l">
              <a:spcBef>
                <a:spcPts val="1200"/>
              </a:spcBef>
              <a:spcAft>
                <a:spcPts val="0"/>
              </a:spcAft>
              <a:buNone/>
            </a:pPr>
            <a:r>
              <a:rPr lang="ja" sz="1300"/>
              <a:t>- [WinSCPでラズパイの共有フォルダ接続はネットワークドライブから出来た話](https://coronblog.net/2018/01/18/171836.html)</a:t>
            </a:r>
            <a:endParaRPr sz="1300"/>
          </a:p>
          <a:p>
            <a:pPr indent="0" lvl="0" marL="0" rtl="0" algn="l">
              <a:spcBef>
                <a:spcPts val="1200"/>
              </a:spcBef>
              <a:spcAft>
                <a:spcPts val="0"/>
              </a:spcAft>
              <a:buNone/>
            </a:pPr>
            <a:r>
              <a:rPr lang="ja" sz="1300"/>
              <a:t>- [ラズベリーパイでSAMBA！NAS化するよ！](http://raspberrypi.blog.fc2.com/blog-entry-45.html)</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1200"/>
              </a:spcAft>
              <a:buNone/>
            </a:pPr>
            <a:r>
              <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画像認識ラジコンを作る</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idx="1" type="body"/>
          </p:nvPr>
        </p:nvSpPr>
        <p:spPr>
          <a:xfrm>
            <a:off x="0" y="0"/>
            <a:ext cx="9144000" cy="5044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画像認識ラジコンを作る</a:t>
            </a:r>
            <a:endParaRPr sz="1569" u="sng"/>
          </a:p>
          <a:p>
            <a:pPr indent="0" lvl="0" marL="0" rtl="0" algn="l">
              <a:spcBef>
                <a:spcPts val="1200"/>
              </a:spcBef>
              <a:spcAft>
                <a:spcPts val="0"/>
              </a:spcAft>
              <a:buNone/>
            </a:pPr>
            <a:r>
              <a:rPr lang="ja" sz="1300"/>
              <a:t>ラズパイでラジコンを作り、</a:t>
            </a:r>
            <a:br>
              <a:rPr lang="ja" sz="1300"/>
            </a:br>
            <a:r>
              <a:rPr lang="ja" sz="1300"/>
              <a:t>動かしながら画像認識させたい</a:t>
            </a:r>
            <a:br>
              <a:rPr lang="ja" sz="1300"/>
            </a:br>
            <a:r>
              <a:rPr lang="ja" sz="1300"/>
              <a:t>めちゃくちゃ遅いけど</a:t>
            </a:r>
            <a:br>
              <a:rPr lang="ja" sz="1300"/>
            </a:br>
            <a:r>
              <a:rPr lang="ja" sz="1300"/>
              <a:t>出来ました</a:t>
            </a:r>
            <a:endParaRPr sz="1300"/>
          </a:p>
          <a:p>
            <a:pPr indent="0" lvl="0" marL="0" rtl="0" algn="l">
              <a:spcBef>
                <a:spcPts val="1200"/>
              </a:spcBef>
              <a:spcAft>
                <a:spcPts val="0"/>
              </a:spcAft>
              <a:buNone/>
            </a:pPr>
            <a:r>
              <a:rPr lang="ja" sz="1300"/>
              <a:t>動作タイミングと</a:t>
            </a:r>
            <a:br>
              <a:rPr lang="ja" sz="1300"/>
            </a:br>
            <a:r>
              <a:rPr lang="ja" sz="1300"/>
              <a:t>ウォッチドグタイマーの</a:t>
            </a:r>
            <a:br>
              <a:rPr lang="ja" sz="1300"/>
            </a:br>
            <a:r>
              <a:rPr lang="ja" sz="1300"/>
              <a:t>タイミングが合うと</a:t>
            </a:r>
            <a:br>
              <a:rPr lang="ja" sz="1300"/>
            </a:br>
            <a:r>
              <a:rPr lang="ja" sz="1300"/>
              <a:t>止まるのなんでだろ？</a:t>
            </a:r>
            <a:endParaRPr sz="1300"/>
          </a:p>
          <a:p>
            <a:pPr indent="0" lvl="0" marL="0" rtl="0" algn="l">
              <a:spcBef>
                <a:spcPts val="1200"/>
              </a:spcBef>
              <a:spcAft>
                <a:spcPts val="1200"/>
              </a:spcAft>
              <a:buNone/>
            </a:pPr>
            <a:r>
              <a:t/>
            </a:r>
            <a:endParaRPr sz="1300"/>
          </a:p>
        </p:txBody>
      </p:sp>
      <p:pic>
        <p:nvPicPr>
          <p:cNvPr id="136" name="Google Shape;136;p24"/>
          <p:cNvPicPr preferRelativeResize="0"/>
          <p:nvPr/>
        </p:nvPicPr>
        <p:blipFill rotWithShape="1">
          <a:blip r:embed="rId3">
            <a:alphaModFix/>
          </a:blip>
          <a:srcRect b="-3188" l="-664" r="0" t="0"/>
          <a:stretch/>
        </p:blipFill>
        <p:spPr>
          <a:xfrm>
            <a:off x="2468300" y="99725"/>
            <a:ext cx="6675700" cy="4999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ラジコン</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idx="1" type="body"/>
          </p:nvPr>
        </p:nvSpPr>
        <p:spPr>
          <a:xfrm>
            <a:off x="0" y="0"/>
            <a:ext cx="9144000" cy="5044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画像認識ラジコンを作る</a:t>
            </a:r>
            <a:endParaRPr sz="1569" u="sng"/>
          </a:p>
          <a:p>
            <a:pPr indent="0" lvl="0" marL="0" rtl="0" algn="l">
              <a:spcBef>
                <a:spcPts val="1200"/>
              </a:spcBef>
              <a:spcAft>
                <a:spcPts val="0"/>
              </a:spcAft>
              <a:buNone/>
            </a:pPr>
            <a:r>
              <a:rPr lang="ja" sz="1300"/>
              <a:t>ラズパイでpython</a:t>
            </a:r>
            <a:r>
              <a:rPr lang="ja" sz="1300"/>
              <a:t>コードを実行してモーターの制御をしつつopencvでwebカメラから画像を表示する</a:t>
            </a:r>
            <a:br>
              <a:rPr lang="ja" sz="1300"/>
            </a:br>
            <a:r>
              <a:rPr lang="ja" sz="1300" u="sng">
                <a:solidFill>
                  <a:schemeClr val="hlink"/>
                </a:solidFill>
                <a:hlinkClick r:id="rId3"/>
              </a:rPr>
              <a:t>https://github.com/sekihan02/Ras-Pi_Storage/blob/master/RC/Tank%5BTA7291P%5D.py</a:t>
            </a:r>
            <a:endParaRPr sz="1300"/>
          </a:p>
          <a:p>
            <a:pPr indent="0" lvl="0" marL="0" rtl="0" algn="l">
              <a:spcBef>
                <a:spcPts val="1200"/>
              </a:spcBef>
              <a:spcAft>
                <a:spcPts val="1200"/>
              </a:spcAft>
              <a:buNone/>
            </a:pPr>
            <a:r>
              <a:rPr lang="ja" sz="1300"/>
              <a:t>キー入力で動作するするようにしてみました</a:t>
            </a:r>
            <a:br>
              <a:rPr lang="ja" sz="1300"/>
            </a:br>
            <a:r>
              <a:rPr lang="ja" sz="1300"/>
              <a:t>画像の更新の為に2秒に1秒止まるのが明らかな失敗</a:t>
            </a:r>
            <a:endParaRPr sz="1300"/>
          </a:p>
        </p:txBody>
      </p:sp>
      <p:pic>
        <p:nvPicPr>
          <p:cNvPr id="147" name="Google Shape;147;p26"/>
          <p:cNvPicPr preferRelativeResize="0"/>
          <p:nvPr/>
        </p:nvPicPr>
        <p:blipFill>
          <a:blip r:embed="rId4">
            <a:alphaModFix/>
          </a:blip>
          <a:stretch>
            <a:fillRect/>
          </a:stretch>
        </p:blipFill>
        <p:spPr>
          <a:xfrm>
            <a:off x="4151200" y="1657500"/>
            <a:ext cx="4572001" cy="308588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認識モデル</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idx="1" type="body"/>
          </p:nvPr>
        </p:nvSpPr>
        <p:spPr>
          <a:xfrm>
            <a:off x="0" y="0"/>
            <a:ext cx="9144000" cy="5044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認識モデル</a:t>
            </a:r>
            <a:endParaRPr sz="1569" u="sng"/>
          </a:p>
          <a:p>
            <a:pPr indent="0" lvl="0" marL="0" rtl="0" algn="l">
              <a:spcBef>
                <a:spcPts val="1200"/>
              </a:spcBef>
              <a:spcAft>
                <a:spcPts val="0"/>
              </a:spcAft>
              <a:buNone/>
            </a:pPr>
            <a:r>
              <a:rPr lang="ja" sz="1300" u="sng">
                <a:solidFill>
                  <a:schemeClr val="hlink"/>
                </a:solidFill>
                <a:hlinkClick r:id="rId3"/>
              </a:rPr>
              <a:t>https://github.com/sekihan02/Ras-Pi_Storage/blob/master/image_keras.ipynb</a:t>
            </a:r>
            <a:br>
              <a:rPr lang="ja" sz="1300"/>
            </a:br>
            <a:r>
              <a:rPr lang="ja" sz="1300"/>
              <a:t>いくらでもモデルはあるけどせっかくなので自作してみます</a:t>
            </a:r>
            <a:endParaRPr sz="1300"/>
          </a:p>
          <a:p>
            <a:pPr indent="0" lvl="0" marL="0" rtl="0" algn="l">
              <a:spcBef>
                <a:spcPts val="1200"/>
              </a:spcBef>
              <a:spcAft>
                <a:spcPts val="0"/>
              </a:spcAft>
              <a:buNone/>
            </a:pPr>
            <a:r>
              <a:rPr lang="ja" sz="1300"/>
              <a:t>ラベルは5つでそれそれ100件程度</a:t>
            </a:r>
            <a:endParaRPr sz="1300"/>
          </a:p>
          <a:p>
            <a:pPr indent="-311150" lvl="0" marL="457200" rtl="0" algn="l">
              <a:spcBef>
                <a:spcPts val="1200"/>
              </a:spcBef>
              <a:spcAft>
                <a:spcPts val="0"/>
              </a:spcAft>
              <a:buSzPts val="1300"/>
              <a:buChar char="-"/>
            </a:pPr>
            <a:r>
              <a:rPr lang="ja" sz="1300"/>
              <a:t>ball</a:t>
            </a:r>
            <a:endParaRPr sz="1300"/>
          </a:p>
          <a:p>
            <a:pPr indent="-311150" lvl="0" marL="457200" rtl="0" algn="l">
              <a:spcBef>
                <a:spcPts val="0"/>
              </a:spcBef>
              <a:spcAft>
                <a:spcPts val="0"/>
              </a:spcAft>
              <a:buSzPts val="1300"/>
              <a:buChar char="-"/>
            </a:pPr>
            <a:r>
              <a:rPr lang="ja" sz="1300"/>
              <a:t>book</a:t>
            </a:r>
            <a:endParaRPr sz="1300"/>
          </a:p>
          <a:p>
            <a:pPr indent="-311150" lvl="0" marL="457200" rtl="0" algn="l">
              <a:spcBef>
                <a:spcPts val="0"/>
              </a:spcBef>
              <a:spcAft>
                <a:spcPts val="0"/>
              </a:spcAft>
              <a:buSzPts val="1300"/>
              <a:buChar char="-"/>
            </a:pPr>
            <a:r>
              <a:rPr lang="ja" sz="1300"/>
              <a:t>pen</a:t>
            </a:r>
            <a:endParaRPr sz="1300"/>
          </a:p>
          <a:p>
            <a:pPr indent="-311150" lvl="0" marL="457200" rtl="0" algn="l">
              <a:spcBef>
                <a:spcPts val="0"/>
              </a:spcBef>
              <a:spcAft>
                <a:spcPts val="0"/>
              </a:spcAft>
              <a:buSzPts val="1300"/>
              <a:buChar char="-"/>
            </a:pPr>
            <a:r>
              <a:rPr lang="ja" sz="1300"/>
              <a:t>watch</a:t>
            </a:r>
            <a:endParaRPr sz="1300"/>
          </a:p>
          <a:p>
            <a:pPr indent="-311150" lvl="0" marL="457200" rtl="0" algn="l">
              <a:spcBef>
                <a:spcPts val="0"/>
              </a:spcBef>
              <a:spcAft>
                <a:spcPts val="0"/>
              </a:spcAft>
              <a:buSzPts val="1300"/>
              <a:buChar char="-"/>
            </a:pPr>
            <a:r>
              <a:rPr lang="ja" sz="1300"/>
              <a:t>other</a:t>
            </a:r>
            <a:br>
              <a:rPr lang="ja" sz="1300"/>
            </a:br>
            <a:endParaRPr sz="1300"/>
          </a:p>
          <a:p>
            <a:pPr indent="0" lvl="0" marL="0" rtl="0" algn="l">
              <a:spcBef>
                <a:spcPts val="1200"/>
              </a:spcBef>
              <a:spcAft>
                <a:spcPts val="1200"/>
              </a:spcAft>
              <a:buNone/>
            </a:pPr>
            <a:r>
              <a:rPr lang="ja" sz="1300"/>
              <a:t>学習データはAPIたたいてスクレイピングで取得してみました</a:t>
            </a:r>
            <a:endParaRPr sz="1300"/>
          </a:p>
        </p:txBody>
      </p:sp>
      <p:pic>
        <p:nvPicPr>
          <p:cNvPr id="158" name="Google Shape;158;p28"/>
          <p:cNvPicPr preferRelativeResize="0"/>
          <p:nvPr/>
        </p:nvPicPr>
        <p:blipFill>
          <a:blip r:embed="rId4">
            <a:alphaModFix/>
          </a:blip>
          <a:stretch>
            <a:fillRect/>
          </a:stretch>
        </p:blipFill>
        <p:spPr>
          <a:xfrm>
            <a:off x="118463" y="3406563"/>
            <a:ext cx="1419225" cy="1419225"/>
          </a:xfrm>
          <a:prstGeom prst="rect">
            <a:avLst/>
          </a:prstGeom>
          <a:noFill/>
          <a:ln>
            <a:noFill/>
          </a:ln>
        </p:spPr>
      </p:pic>
      <p:pic>
        <p:nvPicPr>
          <p:cNvPr id="159" name="Google Shape;159;p28"/>
          <p:cNvPicPr preferRelativeResize="0"/>
          <p:nvPr/>
        </p:nvPicPr>
        <p:blipFill>
          <a:blip r:embed="rId5">
            <a:alphaModFix/>
          </a:blip>
          <a:stretch>
            <a:fillRect/>
          </a:stretch>
        </p:blipFill>
        <p:spPr>
          <a:xfrm>
            <a:off x="1815125" y="3475653"/>
            <a:ext cx="1865607" cy="1281050"/>
          </a:xfrm>
          <a:prstGeom prst="rect">
            <a:avLst/>
          </a:prstGeom>
          <a:noFill/>
          <a:ln>
            <a:noFill/>
          </a:ln>
        </p:spPr>
      </p:pic>
      <p:pic>
        <p:nvPicPr>
          <p:cNvPr id="160" name="Google Shape;160;p28"/>
          <p:cNvPicPr preferRelativeResize="0"/>
          <p:nvPr/>
        </p:nvPicPr>
        <p:blipFill>
          <a:blip r:embed="rId6">
            <a:alphaModFix/>
          </a:blip>
          <a:stretch>
            <a:fillRect/>
          </a:stretch>
        </p:blipFill>
        <p:spPr>
          <a:xfrm>
            <a:off x="5756838" y="3327950"/>
            <a:ext cx="1076325" cy="1428750"/>
          </a:xfrm>
          <a:prstGeom prst="rect">
            <a:avLst/>
          </a:prstGeom>
          <a:noFill/>
          <a:ln>
            <a:noFill/>
          </a:ln>
        </p:spPr>
      </p:pic>
      <p:pic>
        <p:nvPicPr>
          <p:cNvPr id="161" name="Google Shape;161;p28"/>
          <p:cNvPicPr preferRelativeResize="0"/>
          <p:nvPr/>
        </p:nvPicPr>
        <p:blipFill>
          <a:blip r:embed="rId7">
            <a:alphaModFix/>
          </a:blip>
          <a:stretch>
            <a:fillRect/>
          </a:stretch>
        </p:blipFill>
        <p:spPr>
          <a:xfrm>
            <a:off x="4054850" y="3327950"/>
            <a:ext cx="1428750" cy="1428750"/>
          </a:xfrm>
          <a:prstGeom prst="rect">
            <a:avLst/>
          </a:prstGeom>
          <a:noFill/>
          <a:ln>
            <a:noFill/>
          </a:ln>
        </p:spPr>
      </p:pic>
      <p:pic>
        <p:nvPicPr>
          <p:cNvPr id="162" name="Google Shape;162;p28"/>
          <p:cNvPicPr preferRelativeResize="0"/>
          <p:nvPr/>
        </p:nvPicPr>
        <p:blipFill>
          <a:blip r:embed="rId8">
            <a:alphaModFix/>
          </a:blip>
          <a:stretch>
            <a:fillRect/>
          </a:stretch>
        </p:blipFill>
        <p:spPr>
          <a:xfrm>
            <a:off x="7153788" y="3327950"/>
            <a:ext cx="923925" cy="1428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スクレイピング</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idx="1" type="body"/>
          </p:nvPr>
        </p:nvSpPr>
        <p:spPr>
          <a:xfrm>
            <a:off x="0" y="0"/>
            <a:ext cx="9144000" cy="5044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スクレイピング</a:t>
            </a:r>
            <a:endParaRPr sz="1569" u="sng"/>
          </a:p>
          <a:p>
            <a:pPr indent="0" lvl="0" marL="0" rtl="0" algn="l">
              <a:spcBef>
                <a:spcPts val="1200"/>
              </a:spcBef>
              <a:spcAft>
                <a:spcPts val="0"/>
              </a:spcAft>
              <a:buNone/>
            </a:pPr>
            <a:r>
              <a:rPr lang="ja" sz="1300"/>
              <a:t>https://github.com/sekihan02/Ras-Pi_Storage/blob/master/image_keras.ipynb</a:t>
            </a:r>
            <a:br>
              <a:rPr lang="ja" sz="1300"/>
            </a:br>
            <a:r>
              <a:rPr lang="ja" sz="1300"/>
              <a:t>実行した時はリンク設計が雑だったニフティ画像検索たたいて画像を取得</a:t>
            </a:r>
            <a:endParaRPr sz="1300"/>
          </a:p>
          <a:p>
            <a:pPr indent="0" lvl="0" marL="0" rtl="0" algn="l">
              <a:spcBef>
                <a:spcPts val="1200"/>
              </a:spcBef>
              <a:spcAft>
                <a:spcPts val="0"/>
              </a:spcAft>
              <a:buNone/>
            </a:pPr>
            <a:r>
              <a:rPr lang="ja" sz="1000">
                <a:solidFill>
                  <a:srgbClr val="DCC6E0"/>
                </a:solidFill>
                <a:highlight>
                  <a:srgbClr val="212121"/>
                </a:highlight>
                <a:latin typeface="Courier New"/>
                <a:ea typeface="Courier New"/>
                <a:cs typeface="Courier New"/>
                <a:sym typeface="Courier New"/>
              </a:rPr>
              <a:t>if</a:t>
            </a:r>
            <a:r>
              <a:rPr lang="ja" sz="1000">
                <a:solidFill>
                  <a:srgbClr val="FFFFFF"/>
                </a:solidFill>
                <a:highlight>
                  <a:srgbClr val="212121"/>
                </a:highlight>
                <a:latin typeface="Courier New"/>
                <a:ea typeface="Courier New"/>
                <a:cs typeface="Courier New"/>
                <a:sym typeface="Courier New"/>
              </a:rPr>
              <a:t> </a:t>
            </a:r>
            <a:r>
              <a:rPr lang="ja" sz="1000">
                <a:solidFill>
                  <a:srgbClr val="DCC6E0"/>
                </a:solidFill>
                <a:highlight>
                  <a:srgbClr val="212121"/>
                </a:highlight>
                <a:latin typeface="Courier New"/>
                <a:ea typeface="Courier New"/>
                <a:cs typeface="Courier New"/>
                <a:sym typeface="Courier New"/>
              </a:rPr>
              <a:t>not</a:t>
            </a:r>
            <a:r>
              <a:rPr lang="ja" sz="1000">
                <a:solidFill>
                  <a:srgbClr val="FFFFFF"/>
                </a:solidFill>
                <a:highlight>
                  <a:srgbClr val="212121"/>
                </a:highlight>
                <a:latin typeface="Courier New"/>
                <a:ea typeface="Courier New"/>
                <a:cs typeface="Courier New"/>
                <a:sym typeface="Courier New"/>
              </a:rPr>
              <a:t> os.path.exists(images_dir):</a:t>
            </a:r>
            <a:br>
              <a:rPr lang="ja" sz="1000">
                <a:solidFill>
                  <a:srgbClr val="FFFFFF"/>
                </a:solidFill>
                <a:highlight>
                  <a:srgbClr val="212121"/>
                </a:highlight>
                <a:latin typeface="Courier New"/>
                <a:ea typeface="Courier New"/>
                <a:cs typeface="Courier New"/>
                <a:sym typeface="Courier New"/>
              </a:rPr>
            </a:br>
            <a:r>
              <a:rPr lang="ja" sz="1000">
                <a:solidFill>
                  <a:srgbClr val="FFFFFF"/>
                </a:solidFill>
                <a:highlight>
                  <a:srgbClr val="212121"/>
                </a:highlight>
                <a:latin typeface="Courier New"/>
                <a:ea typeface="Courier New"/>
                <a:cs typeface="Courier New"/>
                <a:sym typeface="Courier New"/>
              </a:rPr>
              <a:t>    os.makedirs(images_dir)</a:t>
            </a:r>
            <a:br>
              <a:rPr lang="ja" sz="1000">
                <a:solidFill>
                  <a:srgbClr val="FFFFFF"/>
                </a:solidFill>
                <a:highlight>
                  <a:srgbClr val="212121"/>
                </a:highlight>
                <a:latin typeface="Courier New"/>
                <a:ea typeface="Courier New"/>
                <a:cs typeface="Courier New"/>
                <a:sym typeface="Courier New"/>
              </a:rPr>
            </a:br>
            <a:r>
              <a:rPr lang="ja" sz="1000">
                <a:solidFill>
                  <a:srgbClr val="FFFFFF"/>
                </a:solidFill>
                <a:highlight>
                  <a:srgbClr val="212121"/>
                </a:highlight>
                <a:latin typeface="Courier New"/>
                <a:ea typeface="Courier New"/>
                <a:cs typeface="Courier New"/>
                <a:sym typeface="Courier New"/>
              </a:rPr>
              <a:t>url = </a:t>
            </a:r>
            <a:r>
              <a:rPr lang="ja" sz="1000">
                <a:solidFill>
                  <a:srgbClr val="ABE338"/>
                </a:solidFill>
                <a:highlight>
                  <a:srgbClr val="212121"/>
                </a:highlight>
                <a:latin typeface="Courier New"/>
                <a:ea typeface="Courier New"/>
                <a:cs typeface="Courier New"/>
                <a:sym typeface="Courier New"/>
              </a:rPr>
              <a:t>"https://search.nifty.com/imagesearch/search?select=1&amp;chartype=&amp;q=%s&amp;xargs=2&amp;img.fmt=all&amp;img.imtype=color&amp;img.filteradult=no&amp;img.type=all&amp;img.dimensions=large&amp;start=%s&amp;num=20"</a:t>
            </a:r>
            <a:br>
              <a:rPr lang="ja" sz="1000">
                <a:solidFill>
                  <a:srgbClr val="FFFFFF"/>
                </a:solidFill>
                <a:highlight>
                  <a:srgbClr val="212121"/>
                </a:highlight>
                <a:latin typeface="Courier New"/>
                <a:ea typeface="Courier New"/>
                <a:cs typeface="Courier New"/>
                <a:sym typeface="Courier New"/>
              </a:rPr>
            </a:br>
            <a:r>
              <a:rPr lang="ja" sz="1000">
                <a:solidFill>
                  <a:srgbClr val="FFFFFF"/>
                </a:solidFill>
                <a:highlight>
                  <a:srgbClr val="212121"/>
                </a:highlight>
                <a:latin typeface="Courier New"/>
                <a:ea typeface="Courier New"/>
                <a:cs typeface="Courier New"/>
                <a:sym typeface="Courier New"/>
              </a:rPr>
              <a:t>pages = [</a:t>
            </a:r>
            <a:r>
              <a:rPr lang="ja" sz="1000">
                <a:solidFill>
                  <a:srgbClr val="F5AB35"/>
                </a:solidFill>
                <a:highlight>
                  <a:srgbClr val="212121"/>
                </a:highlight>
                <a:latin typeface="Courier New"/>
                <a:ea typeface="Courier New"/>
                <a:cs typeface="Courier New"/>
                <a:sym typeface="Courier New"/>
              </a:rPr>
              <a:t>1</a:t>
            </a:r>
            <a:r>
              <a:rPr lang="ja" sz="1000">
                <a:solidFill>
                  <a:srgbClr val="FFFFFF"/>
                </a:solidFill>
                <a:highlight>
                  <a:srgbClr val="212121"/>
                </a:highlight>
                <a:latin typeface="Courier New"/>
                <a:ea typeface="Courier New"/>
                <a:cs typeface="Courier New"/>
                <a:sym typeface="Courier New"/>
              </a:rPr>
              <a:t>,</a:t>
            </a:r>
            <a:r>
              <a:rPr lang="ja" sz="1000">
                <a:solidFill>
                  <a:srgbClr val="F5AB35"/>
                </a:solidFill>
                <a:highlight>
                  <a:srgbClr val="212121"/>
                </a:highlight>
                <a:latin typeface="Courier New"/>
                <a:ea typeface="Courier New"/>
                <a:cs typeface="Courier New"/>
                <a:sym typeface="Courier New"/>
              </a:rPr>
              <a:t>20</a:t>
            </a:r>
            <a:r>
              <a:rPr lang="ja" sz="1000">
                <a:solidFill>
                  <a:srgbClr val="FFFFFF"/>
                </a:solidFill>
                <a:highlight>
                  <a:srgbClr val="212121"/>
                </a:highlight>
                <a:latin typeface="Courier New"/>
                <a:ea typeface="Courier New"/>
                <a:cs typeface="Courier New"/>
                <a:sym typeface="Courier New"/>
              </a:rPr>
              <a:t>,</a:t>
            </a:r>
            <a:r>
              <a:rPr lang="ja" sz="1000">
                <a:solidFill>
                  <a:srgbClr val="F5AB35"/>
                </a:solidFill>
                <a:highlight>
                  <a:srgbClr val="212121"/>
                </a:highlight>
                <a:latin typeface="Courier New"/>
                <a:ea typeface="Courier New"/>
                <a:cs typeface="Courier New"/>
                <a:sym typeface="Courier New"/>
              </a:rPr>
              <a:t>40</a:t>
            </a:r>
            <a:r>
              <a:rPr lang="ja" sz="1000">
                <a:solidFill>
                  <a:srgbClr val="FFFFFF"/>
                </a:solidFill>
                <a:highlight>
                  <a:srgbClr val="212121"/>
                </a:highlight>
                <a:latin typeface="Courier New"/>
                <a:ea typeface="Courier New"/>
                <a:cs typeface="Courier New"/>
                <a:sym typeface="Courier New"/>
              </a:rPr>
              <a:t>,</a:t>
            </a:r>
            <a:r>
              <a:rPr lang="ja" sz="1000">
                <a:solidFill>
                  <a:srgbClr val="F5AB35"/>
                </a:solidFill>
                <a:highlight>
                  <a:srgbClr val="212121"/>
                </a:highlight>
                <a:latin typeface="Courier New"/>
                <a:ea typeface="Courier New"/>
                <a:cs typeface="Courier New"/>
                <a:sym typeface="Courier New"/>
              </a:rPr>
              <a:t>60</a:t>
            </a:r>
            <a:r>
              <a:rPr lang="ja" sz="1000">
                <a:solidFill>
                  <a:srgbClr val="FFFFFF"/>
                </a:solidFill>
                <a:highlight>
                  <a:srgbClr val="212121"/>
                </a:highlight>
                <a:latin typeface="Courier New"/>
                <a:ea typeface="Courier New"/>
                <a:cs typeface="Courier New"/>
                <a:sym typeface="Courier New"/>
              </a:rPr>
              <a:t>,</a:t>
            </a:r>
            <a:r>
              <a:rPr lang="ja" sz="1000">
                <a:solidFill>
                  <a:srgbClr val="F5AB35"/>
                </a:solidFill>
                <a:highlight>
                  <a:srgbClr val="212121"/>
                </a:highlight>
                <a:latin typeface="Courier New"/>
                <a:ea typeface="Courier New"/>
                <a:cs typeface="Courier New"/>
                <a:sym typeface="Courier New"/>
              </a:rPr>
              <a:t>80</a:t>
            </a:r>
            <a:r>
              <a:rPr lang="ja" sz="1000">
                <a:solidFill>
                  <a:srgbClr val="FFFFFF"/>
                </a:solidFill>
                <a:highlight>
                  <a:srgbClr val="212121"/>
                </a:highlight>
                <a:latin typeface="Courier New"/>
                <a:ea typeface="Courier New"/>
                <a:cs typeface="Courier New"/>
                <a:sym typeface="Courier New"/>
              </a:rPr>
              <a:t>,</a:t>
            </a:r>
            <a:r>
              <a:rPr lang="ja" sz="1000">
                <a:solidFill>
                  <a:srgbClr val="F5AB35"/>
                </a:solidFill>
                <a:highlight>
                  <a:srgbClr val="212121"/>
                </a:highlight>
                <a:latin typeface="Courier New"/>
                <a:ea typeface="Courier New"/>
                <a:cs typeface="Courier New"/>
                <a:sym typeface="Courier New"/>
              </a:rPr>
              <a:t>100</a:t>
            </a:r>
            <a:r>
              <a:rPr lang="ja" sz="1000">
                <a:solidFill>
                  <a:srgbClr val="FFFFFF"/>
                </a:solidFill>
                <a:highlight>
                  <a:srgbClr val="212121"/>
                </a:highlight>
                <a:latin typeface="Courier New"/>
                <a:ea typeface="Courier New"/>
                <a:cs typeface="Courier New"/>
                <a:sym typeface="Courier New"/>
              </a:rPr>
              <a:t>]</a:t>
            </a:r>
            <a:br>
              <a:rPr lang="ja" sz="1000">
                <a:solidFill>
                  <a:srgbClr val="FFFFFF"/>
                </a:solidFill>
                <a:highlight>
                  <a:srgbClr val="212121"/>
                </a:highlight>
                <a:latin typeface="Courier New"/>
                <a:ea typeface="Courier New"/>
                <a:cs typeface="Courier New"/>
                <a:sym typeface="Courier New"/>
              </a:rPr>
            </a:br>
            <a:r>
              <a:rPr lang="ja" sz="1000">
                <a:solidFill>
                  <a:srgbClr val="FFFFFF"/>
                </a:solidFill>
                <a:highlight>
                  <a:srgbClr val="212121"/>
                </a:highlight>
                <a:latin typeface="Courier New"/>
                <a:ea typeface="Courier New"/>
                <a:cs typeface="Courier New"/>
                <a:sym typeface="Courier New"/>
              </a:rPr>
              <a:t>numb = </a:t>
            </a:r>
            <a:r>
              <a:rPr lang="ja" sz="1000">
                <a:solidFill>
                  <a:srgbClr val="F5AB35"/>
                </a:solidFill>
                <a:highlight>
                  <a:srgbClr val="212121"/>
                </a:highlight>
                <a:latin typeface="Courier New"/>
                <a:ea typeface="Courier New"/>
                <a:cs typeface="Courier New"/>
                <a:sym typeface="Courier New"/>
              </a:rPr>
              <a:t>0</a:t>
            </a:r>
            <a:br>
              <a:rPr lang="ja" sz="1000">
                <a:solidFill>
                  <a:srgbClr val="FFFFFF"/>
                </a:solidFill>
                <a:highlight>
                  <a:srgbClr val="212121"/>
                </a:highlight>
                <a:latin typeface="Courier New"/>
                <a:ea typeface="Courier New"/>
                <a:cs typeface="Courier New"/>
                <a:sym typeface="Courier New"/>
              </a:rPr>
            </a:br>
            <a:r>
              <a:rPr lang="ja" sz="1000">
                <a:solidFill>
                  <a:srgbClr val="DCC6E0"/>
                </a:solidFill>
                <a:highlight>
                  <a:srgbClr val="212121"/>
                </a:highlight>
                <a:latin typeface="Courier New"/>
                <a:ea typeface="Courier New"/>
                <a:cs typeface="Courier New"/>
                <a:sym typeface="Courier New"/>
              </a:rPr>
              <a:t>for</a:t>
            </a:r>
            <a:r>
              <a:rPr lang="ja" sz="1000">
                <a:solidFill>
                  <a:srgbClr val="FFFFFF"/>
                </a:solidFill>
                <a:highlight>
                  <a:srgbClr val="212121"/>
                </a:highlight>
                <a:latin typeface="Courier New"/>
                <a:ea typeface="Courier New"/>
                <a:cs typeface="Courier New"/>
                <a:sym typeface="Courier New"/>
              </a:rPr>
              <a:t> p </a:t>
            </a:r>
            <a:r>
              <a:rPr lang="ja" sz="1000">
                <a:solidFill>
                  <a:srgbClr val="DCC6E0"/>
                </a:solidFill>
                <a:highlight>
                  <a:srgbClr val="212121"/>
                </a:highlight>
                <a:latin typeface="Courier New"/>
                <a:ea typeface="Courier New"/>
                <a:cs typeface="Courier New"/>
                <a:sym typeface="Courier New"/>
              </a:rPr>
              <a:t>in</a:t>
            </a:r>
            <a:r>
              <a:rPr lang="ja" sz="1000">
                <a:solidFill>
                  <a:srgbClr val="FFFFFF"/>
                </a:solidFill>
                <a:highlight>
                  <a:srgbClr val="212121"/>
                </a:highlight>
                <a:latin typeface="Courier New"/>
                <a:ea typeface="Courier New"/>
                <a:cs typeface="Courier New"/>
                <a:sym typeface="Courier New"/>
              </a:rPr>
              <a:t> pages:</a:t>
            </a:r>
            <a:br>
              <a:rPr lang="ja" sz="1000">
                <a:solidFill>
                  <a:srgbClr val="FFFFFF"/>
                </a:solidFill>
                <a:highlight>
                  <a:srgbClr val="212121"/>
                </a:highlight>
                <a:latin typeface="Courier New"/>
                <a:ea typeface="Courier New"/>
                <a:cs typeface="Courier New"/>
                <a:sym typeface="Courier New"/>
              </a:rPr>
            </a:br>
            <a:r>
              <a:rPr lang="ja" sz="1000">
                <a:solidFill>
                  <a:srgbClr val="FFFFFF"/>
                </a:solidFill>
                <a:highlight>
                  <a:srgbClr val="212121"/>
                </a:highlight>
                <a:latin typeface="Courier New"/>
                <a:ea typeface="Courier New"/>
                <a:cs typeface="Courier New"/>
                <a:sym typeface="Courier New"/>
              </a:rPr>
              <a:t>    r = requests.get(url%(word,p))</a:t>
            </a:r>
            <a:br>
              <a:rPr lang="ja" sz="1000">
                <a:solidFill>
                  <a:srgbClr val="FFFFFF"/>
                </a:solidFill>
                <a:highlight>
                  <a:srgbClr val="212121"/>
                </a:highlight>
                <a:latin typeface="Courier New"/>
                <a:ea typeface="Courier New"/>
                <a:cs typeface="Courier New"/>
                <a:sym typeface="Courier New"/>
              </a:rPr>
            </a:br>
            <a:r>
              <a:rPr lang="ja" sz="1000">
                <a:solidFill>
                  <a:srgbClr val="FFFFFF"/>
                </a:solidFill>
                <a:highlight>
                  <a:srgbClr val="212121"/>
                </a:highlight>
                <a:latin typeface="Courier New"/>
                <a:ea typeface="Courier New"/>
                <a:cs typeface="Courier New"/>
                <a:sym typeface="Courier New"/>
              </a:rPr>
              <a:t>    soup = BeautifulSoup(r.text,</a:t>
            </a:r>
            <a:r>
              <a:rPr lang="ja" sz="1000">
                <a:solidFill>
                  <a:srgbClr val="ABE338"/>
                </a:solidFill>
                <a:highlight>
                  <a:srgbClr val="212121"/>
                </a:highlight>
                <a:latin typeface="Courier New"/>
                <a:ea typeface="Courier New"/>
                <a:cs typeface="Courier New"/>
                <a:sym typeface="Courier New"/>
              </a:rPr>
              <a:t>'lxml'</a:t>
            </a:r>
            <a:r>
              <a:rPr lang="ja" sz="1000">
                <a:solidFill>
                  <a:srgbClr val="FFFFFF"/>
                </a:solidFill>
                <a:highlight>
                  <a:srgbClr val="212121"/>
                </a:highlight>
                <a:latin typeface="Courier New"/>
                <a:ea typeface="Courier New"/>
                <a:cs typeface="Courier New"/>
                <a:sym typeface="Courier New"/>
              </a:rPr>
              <a:t>)</a:t>
            </a:r>
            <a:br>
              <a:rPr lang="ja" sz="1000">
                <a:solidFill>
                  <a:srgbClr val="FFFFFF"/>
                </a:solidFill>
                <a:highlight>
                  <a:srgbClr val="212121"/>
                </a:highlight>
                <a:latin typeface="Courier New"/>
                <a:ea typeface="Courier New"/>
                <a:cs typeface="Courier New"/>
                <a:sym typeface="Courier New"/>
              </a:rPr>
            </a:br>
            <a:r>
              <a:rPr lang="ja" sz="1000">
                <a:solidFill>
                  <a:srgbClr val="FFFFFF"/>
                </a:solidFill>
                <a:highlight>
                  <a:srgbClr val="212121"/>
                </a:highlight>
                <a:latin typeface="Courier New"/>
                <a:ea typeface="Courier New"/>
                <a:cs typeface="Courier New"/>
                <a:sym typeface="Courier New"/>
              </a:rPr>
              <a:t>    imgs = soup.find_all(</a:t>
            </a:r>
            <a:r>
              <a:rPr lang="ja" sz="1000">
                <a:solidFill>
                  <a:srgbClr val="ABE338"/>
                </a:solidFill>
                <a:highlight>
                  <a:srgbClr val="212121"/>
                </a:highlight>
                <a:latin typeface="Courier New"/>
                <a:ea typeface="Courier New"/>
                <a:cs typeface="Courier New"/>
                <a:sym typeface="Courier New"/>
              </a:rPr>
              <a:t>'img'</a:t>
            </a:r>
            <a:r>
              <a:rPr lang="ja" sz="1000">
                <a:solidFill>
                  <a:srgbClr val="FFFFFF"/>
                </a:solidFill>
                <a:highlight>
                  <a:srgbClr val="212121"/>
                </a:highlight>
                <a:latin typeface="Courier New"/>
                <a:ea typeface="Courier New"/>
                <a:cs typeface="Courier New"/>
                <a:sym typeface="Courier New"/>
              </a:rPr>
              <a:t>,src=re.</a:t>
            </a:r>
            <a:r>
              <a:rPr lang="ja" sz="1000">
                <a:solidFill>
                  <a:srgbClr val="F5AB35"/>
                </a:solidFill>
                <a:highlight>
                  <a:srgbClr val="212121"/>
                </a:highlight>
                <a:latin typeface="Courier New"/>
                <a:ea typeface="Courier New"/>
                <a:cs typeface="Courier New"/>
                <a:sym typeface="Courier New"/>
              </a:rPr>
              <a:t>compile</a:t>
            </a:r>
            <a:r>
              <a:rPr lang="ja" sz="1000">
                <a:solidFill>
                  <a:srgbClr val="FFFFFF"/>
                </a:solidFill>
                <a:highlight>
                  <a:srgbClr val="212121"/>
                </a:highlight>
                <a:latin typeface="Courier New"/>
                <a:ea typeface="Courier New"/>
                <a:cs typeface="Courier New"/>
                <a:sym typeface="Courier New"/>
              </a:rPr>
              <a:t>(</a:t>
            </a:r>
            <a:r>
              <a:rPr lang="ja" sz="1000">
                <a:solidFill>
                  <a:srgbClr val="ABE338"/>
                </a:solidFill>
                <a:highlight>
                  <a:srgbClr val="212121"/>
                </a:highlight>
                <a:latin typeface="Courier New"/>
                <a:ea typeface="Courier New"/>
                <a:cs typeface="Courier New"/>
                <a:sym typeface="Courier New"/>
              </a:rPr>
              <a:t>'^</a:t>
            </a:r>
            <a:r>
              <a:rPr lang="ja" sz="1000" u="sng">
                <a:solidFill>
                  <a:schemeClr val="hlink"/>
                </a:solidFill>
                <a:highlight>
                  <a:srgbClr val="212121"/>
                </a:highlight>
                <a:latin typeface="Courier New"/>
                <a:ea typeface="Courier New"/>
                <a:cs typeface="Courier New"/>
                <a:sym typeface="Courier New"/>
                <a:hlinkClick r:id="rId3"/>
              </a:rPr>
              <a:t>https://msp.c.yimg.jp/yjimage</a:t>
            </a:r>
            <a:r>
              <a:rPr lang="ja" sz="1000">
                <a:solidFill>
                  <a:srgbClr val="ABE338"/>
                </a:solidFill>
                <a:highlight>
                  <a:srgbClr val="212121"/>
                </a:highlight>
                <a:latin typeface="Courier New"/>
                <a:ea typeface="Courier New"/>
                <a:cs typeface="Courier New"/>
                <a:sym typeface="Courier New"/>
              </a:rPr>
              <a:t>'</a:t>
            </a:r>
            <a:r>
              <a:rPr lang="ja" sz="1000">
                <a:solidFill>
                  <a:srgbClr val="FFFFFF"/>
                </a:solidFill>
                <a:highlight>
                  <a:srgbClr val="212121"/>
                </a:highlight>
                <a:latin typeface="Courier New"/>
                <a:ea typeface="Courier New"/>
                <a:cs typeface="Courier New"/>
                <a:sym typeface="Courier New"/>
              </a:rPr>
              <a:t>))</a:t>
            </a:r>
            <a:br>
              <a:rPr lang="ja" sz="1000">
                <a:solidFill>
                  <a:srgbClr val="FFFFFF"/>
                </a:solidFill>
                <a:highlight>
                  <a:srgbClr val="212121"/>
                </a:highlight>
                <a:latin typeface="Courier New"/>
                <a:ea typeface="Courier New"/>
                <a:cs typeface="Courier New"/>
                <a:sym typeface="Courier New"/>
              </a:rPr>
            </a:br>
            <a:r>
              <a:rPr lang="ja" sz="1000">
                <a:solidFill>
                  <a:srgbClr val="FFFFFF"/>
                </a:solidFill>
                <a:highlight>
                  <a:srgbClr val="212121"/>
                </a:highlight>
                <a:latin typeface="Courier New"/>
                <a:ea typeface="Courier New"/>
                <a:cs typeface="Courier New"/>
                <a:sym typeface="Courier New"/>
              </a:rPr>
              <a:t>    </a:t>
            </a:r>
            <a:r>
              <a:rPr lang="ja" sz="1000">
                <a:solidFill>
                  <a:srgbClr val="DCC6E0"/>
                </a:solidFill>
                <a:highlight>
                  <a:srgbClr val="212121"/>
                </a:highlight>
                <a:latin typeface="Courier New"/>
                <a:ea typeface="Courier New"/>
                <a:cs typeface="Courier New"/>
                <a:sym typeface="Courier New"/>
              </a:rPr>
              <a:t>for</a:t>
            </a:r>
            <a:r>
              <a:rPr lang="ja" sz="1000">
                <a:solidFill>
                  <a:srgbClr val="FFFFFF"/>
                </a:solidFill>
                <a:highlight>
                  <a:srgbClr val="212121"/>
                </a:highlight>
                <a:latin typeface="Courier New"/>
                <a:ea typeface="Courier New"/>
                <a:cs typeface="Courier New"/>
                <a:sym typeface="Courier New"/>
              </a:rPr>
              <a:t> img </a:t>
            </a:r>
            <a:r>
              <a:rPr lang="ja" sz="1000">
                <a:solidFill>
                  <a:srgbClr val="DCC6E0"/>
                </a:solidFill>
                <a:highlight>
                  <a:srgbClr val="212121"/>
                </a:highlight>
                <a:latin typeface="Courier New"/>
                <a:ea typeface="Courier New"/>
                <a:cs typeface="Courier New"/>
                <a:sym typeface="Courier New"/>
              </a:rPr>
              <a:t>in</a:t>
            </a:r>
            <a:r>
              <a:rPr lang="ja" sz="1000">
                <a:solidFill>
                  <a:srgbClr val="FFFFFF"/>
                </a:solidFill>
                <a:highlight>
                  <a:srgbClr val="212121"/>
                </a:highlight>
                <a:latin typeface="Courier New"/>
                <a:ea typeface="Courier New"/>
                <a:cs typeface="Courier New"/>
                <a:sym typeface="Courier New"/>
              </a:rPr>
              <a:t> imgs:</a:t>
            </a:r>
            <a:br>
              <a:rPr lang="ja" sz="1000">
                <a:solidFill>
                  <a:srgbClr val="FFFFFF"/>
                </a:solidFill>
                <a:highlight>
                  <a:srgbClr val="212121"/>
                </a:highlight>
                <a:latin typeface="Courier New"/>
                <a:ea typeface="Courier New"/>
                <a:cs typeface="Courier New"/>
                <a:sym typeface="Courier New"/>
              </a:rPr>
            </a:br>
            <a:r>
              <a:rPr lang="ja" sz="1000">
                <a:solidFill>
                  <a:srgbClr val="FFFFFF"/>
                </a:solidFill>
                <a:highlight>
                  <a:srgbClr val="212121"/>
                </a:highlight>
                <a:latin typeface="Courier New"/>
                <a:ea typeface="Courier New"/>
                <a:cs typeface="Courier New"/>
                <a:sym typeface="Courier New"/>
              </a:rPr>
              <a:t>        </a:t>
            </a:r>
            <a:r>
              <a:rPr lang="ja" sz="1000">
                <a:solidFill>
                  <a:srgbClr val="F5AB35"/>
                </a:solidFill>
                <a:highlight>
                  <a:srgbClr val="212121"/>
                </a:highlight>
                <a:latin typeface="Courier New"/>
                <a:ea typeface="Courier New"/>
                <a:cs typeface="Courier New"/>
                <a:sym typeface="Courier New"/>
              </a:rPr>
              <a:t>print</a:t>
            </a:r>
            <a:r>
              <a:rPr lang="ja" sz="1000">
                <a:solidFill>
                  <a:srgbClr val="FFFFFF"/>
                </a:solidFill>
                <a:highlight>
                  <a:srgbClr val="212121"/>
                </a:highlight>
                <a:latin typeface="Courier New"/>
                <a:ea typeface="Courier New"/>
                <a:cs typeface="Courier New"/>
                <a:sym typeface="Courier New"/>
              </a:rPr>
              <a:t>(</a:t>
            </a:r>
            <a:r>
              <a:rPr lang="ja" sz="1000">
                <a:solidFill>
                  <a:srgbClr val="ABE338"/>
                </a:solidFill>
                <a:highlight>
                  <a:srgbClr val="212121"/>
                </a:highlight>
                <a:latin typeface="Courier New"/>
                <a:ea typeface="Courier New"/>
                <a:cs typeface="Courier New"/>
                <a:sym typeface="Courier New"/>
              </a:rPr>
              <a:t>'fetched '</a:t>
            </a:r>
            <a:r>
              <a:rPr lang="ja" sz="1000">
                <a:solidFill>
                  <a:srgbClr val="FFFFFF"/>
                </a:solidFill>
                <a:highlight>
                  <a:srgbClr val="212121"/>
                </a:highlight>
                <a:latin typeface="Courier New"/>
                <a:ea typeface="Courier New"/>
                <a:cs typeface="Courier New"/>
                <a:sym typeface="Courier New"/>
              </a:rPr>
              <a:t> + </a:t>
            </a:r>
            <a:r>
              <a:rPr lang="ja" sz="1000">
                <a:solidFill>
                  <a:srgbClr val="F5AB35"/>
                </a:solidFill>
                <a:highlight>
                  <a:srgbClr val="212121"/>
                </a:highlight>
                <a:latin typeface="Courier New"/>
                <a:ea typeface="Courier New"/>
                <a:cs typeface="Courier New"/>
                <a:sym typeface="Courier New"/>
              </a:rPr>
              <a:t>str</a:t>
            </a:r>
            <a:r>
              <a:rPr lang="ja" sz="1000">
                <a:solidFill>
                  <a:srgbClr val="FFFFFF"/>
                </a:solidFill>
                <a:highlight>
                  <a:srgbClr val="212121"/>
                </a:highlight>
                <a:latin typeface="Courier New"/>
                <a:ea typeface="Courier New"/>
                <a:cs typeface="Courier New"/>
                <a:sym typeface="Courier New"/>
              </a:rPr>
              <a:t>(img[</a:t>
            </a:r>
            <a:r>
              <a:rPr lang="ja" sz="1000">
                <a:solidFill>
                  <a:srgbClr val="ABE338"/>
                </a:solidFill>
                <a:highlight>
                  <a:srgbClr val="212121"/>
                </a:highlight>
                <a:latin typeface="Courier New"/>
                <a:ea typeface="Courier New"/>
                <a:cs typeface="Courier New"/>
                <a:sym typeface="Courier New"/>
              </a:rPr>
              <a:t>'src'</a:t>
            </a:r>
            <a:r>
              <a:rPr lang="ja" sz="1000">
                <a:solidFill>
                  <a:srgbClr val="FFFFFF"/>
                </a:solidFill>
                <a:highlight>
                  <a:srgbClr val="212121"/>
                </a:highlight>
                <a:latin typeface="Courier New"/>
                <a:ea typeface="Courier New"/>
                <a:cs typeface="Courier New"/>
                <a:sym typeface="Courier New"/>
              </a:rPr>
              <a:t>]))</a:t>
            </a:r>
            <a:br>
              <a:rPr lang="ja" sz="1000">
                <a:solidFill>
                  <a:srgbClr val="FFFFFF"/>
                </a:solidFill>
                <a:highlight>
                  <a:srgbClr val="212121"/>
                </a:highlight>
                <a:latin typeface="Courier New"/>
                <a:ea typeface="Courier New"/>
                <a:cs typeface="Courier New"/>
                <a:sym typeface="Courier New"/>
              </a:rPr>
            </a:br>
            <a:r>
              <a:rPr lang="ja" sz="1000">
                <a:solidFill>
                  <a:srgbClr val="FFFFFF"/>
                </a:solidFill>
                <a:highlight>
                  <a:srgbClr val="212121"/>
                </a:highlight>
                <a:latin typeface="Courier New"/>
                <a:ea typeface="Courier New"/>
                <a:cs typeface="Courier New"/>
                <a:sym typeface="Courier New"/>
              </a:rPr>
              <a:t>        r = requests.get(img[</a:t>
            </a:r>
            <a:r>
              <a:rPr lang="ja" sz="1000">
                <a:solidFill>
                  <a:srgbClr val="ABE338"/>
                </a:solidFill>
                <a:highlight>
                  <a:srgbClr val="212121"/>
                </a:highlight>
                <a:latin typeface="Courier New"/>
                <a:ea typeface="Courier New"/>
                <a:cs typeface="Courier New"/>
                <a:sym typeface="Courier New"/>
              </a:rPr>
              <a:t>'src'</a:t>
            </a:r>
            <a:r>
              <a:rPr lang="ja" sz="1000">
                <a:solidFill>
                  <a:srgbClr val="FFFFFF"/>
                </a:solidFill>
                <a:highlight>
                  <a:srgbClr val="212121"/>
                </a:highlight>
                <a:latin typeface="Courier New"/>
                <a:ea typeface="Courier New"/>
                <a:cs typeface="Courier New"/>
                <a:sym typeface="Courier New"/>
              </a:rPr>
              <a:t>])</a:t>
            </a:r>
            <a:br>
              <a:rPr lang="ja" sz="1000">
                <a:solidFill>
                  <a:srgbClr val="FFFFFF"/>
                </a:solidFill>
                <a:highlight>
                  <a:srgbClr val="212121"/>
                </a:highlight>
                <a:latin typeface="Courier New"/>
                <a:ea typeface="Courier New"/>
                <a:cs typeface="Courier New"/>
                <a:sym typeface="Courier New"/>
              </a:rPr>
            </a:br>
            <a:r>
              <a:rPr lang="ja" sz="1000">
                <a:solidFill>
                  <a:srgbClr val="FFFFFF"/>
                </a:solidFill>
                <a:highlight>
                  <a:srgbClr val="212121"/>
                </a:highlight>
                <a:latin typeface="Courier New"/>
                <a:ea typeface="Courier New"/>
                <a:cs typeface="Courier New"/>
                <a:sym typeface="Courier New"/>
              </a:rPr>
              <a:t>        </a:t>
            </a:r>
            <a:r>
              <a:rPr lang="ja" sz="1000">
                <a:solidFill>
                  <a:srgbClr val="DCC6E0"/>
                </a:solidFill>
                <a:highlight>
                  <a:srgbClr val="212121"/>
                </a:highlight>
                <a:latin typeface="Courier New"/>
                <a:ea typeface="Courier New"/>
                <a:cs typeface="Courier New"/>
                <a:sym typeface="Courier New"/>
              </a:rPr>
              <a:t>with</a:t>
            </a:r>
            <a:r>
              <a:rPr lang="ja" sz="1000">
                <a:solidFill>
                  <a:srgbClr val="FFFFFF"/>
                </a:solidFill>
                <a:highlight>
                  <a:srgbClr val="212121"/>
                </a:highlight>
                <a:latin typeface="Courier New"/>
                <a:ea typeface="Courier New"/>
                <a:cs typeface="Courier New"/>
                <a:sym typeface="Courier New"/>
              </a:rPr>
              <a:t> </a:t>
            </a:r>
            <a:r>
              <a:rPr lang="ja" sz="1000">
                <a:solidFill>
                  <a:srgbClr val="F5AB35"/>
                </a:solidFill>
                <a:highlight>
                  <a:srgbClr val="212121"/>
                </a:highlight>
                <a:latin typeface="Courier New"/>
                <a:ea typeface="Courier New"/>
                <a:cs typeface="Courier New"/>
                <a:sym typeface="Courier New"/>
              </a:rPr>
              <a:t>open</a:t>
            </a:r>
            <a:r>
              <a:rPr lang="ja" sz="1000">
                <a:solidFill>
                  <a:srgbClr val="FFFFFF"/>
                </a:solidFill>
                <a:highlight>
                  <a:srgbClr val="212121"/>
                </a:highlight>
                <a:latin typeface="Courier New"/>
                <a:ea typeface="Courier New"/>
                <a:cs typeface="Courier New"/>
                <a:sym typeface="Courier New"/>
              </a:rPr>
              <a:t>(images_dir+</a:t>
            </a:r>
            <a:r>
              <a:rPr lang="ja" sz="1000">
                <a:solidFill>
                  <a:srgbClr val="F5AB35"/>
                </a:solidFill>
                <a:highlight>
                  <a:srgbClr val="212121"/>
                </a:highlight>
                <a:latin typeface="Courier New"/>
                <a:ea typeface="Courier New"/>
                <a:cs typeface="Courier New"/>
                <a:sym typeface="Courier New"/>
              </a:rPr>
              <a:t>str</a:t>
            </a:r>
            <a:r>
              <a:rPr lang="ja" sz="1000">
                <a:solidFill>
                  <a:srgbClr val="FFFFFF"/>
                </a:solidFill>
                <a:highlight>
                  <a:srgbClr val="212121"/>
                </a:highlight>
                <a:latin typeface="Courier New"/>
                <a:ea typeface="Courier New"/>
                <a:cs typeface="Courier New"/>
                <a:sym typeface="Courier New"/>
              </a:rPr>
              <a:t>(numb)+</a:t>
            </a:r>
            <a:r>
              <a:rPr lang="ja" sz="1000">
                <a:solidFill>
                  <a:srgbClr val="F5AB35"/>
                </a:solidFill>
                <a:highlight>
                  <a:srgbClr val="212121"/>
                </a:highlight>
                <a:latin typeface="Courier New"/>
                <a:ea typeface="Courier New"/>
                <a:cs typeface="Courier New"/>
                <a:sym typeface="Courier New"/>
              </a:rPr>
              <a:t>str</a:t>
            </a:r>
            <a:r>
              <a:rPr lang="ja" sz="1000">
                <a:solidFill>
                  <a:srgbClr val="FFFFFF"/>
                </a:solidFill>
                <a:highlight>
                  <a:srgbClr val="212121"/>
                </a:highlight>
                <a:latin typeface="Courier New"/>
                <a:ea typeface="Courier New"/>
                <a:cs typeface="Courier New"/>
                <a:sym typeface="Courier New"/>
              </a:rPr>
              <a:t>(</a:t>
            </a:r>
            <a:r>
              <a:rPr lang="ja" sz="1000">
                <a:solidFill>
                  <a:srgbClr val="ABE338"/>
                </a:solidFill>
                <a:highlight>
                  <a:srgbClr val="212121"/>
                </a:highlight>
                <a:latin typeface="Courier New"/>
                <a:ea typeface="Courier New"/>
                <a:cs typeface="Courier New"/>
                <a:sym typeface="Courier New"/>
              </a:rPr>
              <a:t>'.jpg'</a:t>
            </a:r>
            <a:r>
              <a:rPr lang="ja" sz="1000">
                <a:solidFill>
                  <a:srgbClr val="FFFFFF"/>
                </a:solidFill>
                <a:highlight>
                  <a:srgbClr val="212121"/>
                </a:highlight>
                <a:latin typeface="Courier New"/>
                <a:ea typeface="Courier New"/>
                <a:cs typeface="Courier New"/>
                <a:sym typeface="Courier New"/>
              </a:rPr>
              <a:t>),</a:t>
            </a:r>
            <a:r>
              <a:rPr lang="ja" sz="1000">
                <a:solidFill>
                  <a:srgbClr val="ABE338"/>
                </a:solidFill>
                <a:highlight>
                  <a:srgbClr val="212121"/>
                </a:highlight>
                <a:latin typeface="Courier New"/>
                <a:ea typeface="Courier New"/>
                <a:cs typeface="Courier New"/>
                <a:sym typeface="Courier New"/>
              </a:rPr>
              <a:t>'wb'</a:t>
            </a:r>
            <a:r>
              <a:rPr lang="ja" sz="1000">
                <a:solidFill>
                  <a:srgbClr val="FFFFFF"/>
                </a:solidFill>
                <a:highlight>
                  <a:srgbClr val="212121"/>
                </a:highlight>
                <a:latin typeface="Courier New"/>
                <a:ea typeface="Courier New"/>
                <a:cs typeface="Courier New"/>
                <a:sym typeface="Courier New"/>
              </a:rPr>
              <a:t>) </a:t>
            </a:r>
            <a:r>
              <a:rPr lang="ja" sz="1000">
                <a:solidFill>
                  <a:srgbClr val="DCC6E0"/>
                </a:solidFill>
                <a:highlight>
                  <a:srgbClr val="212121"/>
                </a:highlight>
                <a:latin typeface="Courier New"/>
                <a:ea typeface="Courier New"/>
                <a:cs typeface="Courier New"/>
                <a:sym typeface="Courier New"/>
              </a:rPr>
              <a:t>as</a:t>
            </a:r>
            <a:r>
              <a:rPr lang="ja" sz="1000">
                <a:solidFill>
                  <a:srgbClr val="FFFFFF"/>
                </a:solidFill>
                <a:highlight>
                  <a:srgbClr val="212121"/>
                </a:highlight>
                <a:latin typeface="Courier New"/>
                <a:ea typeface="Courier New"/>
                <a:cs typeface="Courier New"/>
                <a:sym typeface="Courier New"/>
              </a:rPr>
              <a:t> file:</a:t>
            </a:r>
            <a:br>
              <a:rPr lang="ja" sz="1000">
                <a:solidFill>
                  <a:srgbClr val="FFFFFF"/>
                </a:solidFill>
                <a:highlight>
                  <a:srgbClr val="212121"/>
                </a:highlight>
                <a:latin typeface="Courier New"/>
                <a:ea typeface="Courier New"/>
                <a:cs typeface="Courier New"/>
                <a:sym typeface="Courier New"/>
              </a:rPr>
            </a:br>
            <a:r>
              <a:rPr lang="ja" sz="1000">
                <a:solidFill>
                  <a:srgbClr val="FFFFFF"/>
                </a:solidFill>
                <a:highlight>
                  <a:srgbClr val="212121"/>
                </a:highlight>
                <a:latin typeface="Courier New"/>
                <a:ea typeface="Courier New"/>
                <a:cs typeface="Courier New"/>
                <a:sym typeface="Courier New"/>
              </a:rPr>
              <a:t>            file.write(r.content)</a:t>
            </a:r>
            <a:br>
              <a:rPr lang="ja" sz="1000">
                <a:solidFill>
                  <a:srgbClr val="FFFFFF"/>
                </a:solidFill>
                <a:highlight>
                  <a:srgbClr val="212121"/>
                </a:highlight>
                <a:latin typeface="Courier New"/>
                <a:ea typeface="Courier New"/>
                <a:cs typeface="Courier New"/>
                <a:sym typeface="Courier New"/>
              </a:rPr>
            </a:br>
            <a:r>
              <a:rPr lang="ja" sz="1000">
                <a:solidFill>
                  <a:srgbClr val="FFFFFF"/>
                </a:solidFill>
                <a:highlight>
                  <a:srgbClr val="212121"/>
                </a:highlight>
                <a:latin typeface="Courier New"/>
                <a:ea typeface="Courier New"/>
                <a:cs typeface="Courier New"/>
                <a:sym typeface="Courier New"/>
              </a:rPr>
              <a:t>        numb += </a:t>
            </a:r>
            <a:r>
              <a:rPr lang="ja" sz="1000">
                <a:solidFill>
                  <a:srgbClr val="F5AB35"/>
                </a:solidFill>
                <a:highlight>
                  <a:srgbClr val="212121"/>
                </a:highlight>
                <a:latin typeface="Courier New"/>
                <a:ea typeface="Courier New"/>
                <a:cs typeface="Courier New"/>
                <a:sym typeface="Courier New"/>
              </a:rPr>
              <a:t>1</a:t>
            </a:r>
            <a:endParaRPr sz="1000">
              <a:solidFill>
                <a:srgbClr val="F5AB35"/>
              </a:solidFill>
              <a:highlight>
                <a:srgbClr val="212121"/>
              </a:highlight>
              <a:latin typeface="Courier New"/>
              <a:ea typeface="Courier New"/>
              <a:cs typeface="Courier New"/>
              <a:sym typeface="Courier New"/>
            </a:endParaRPr>
          </a:p>
          <a:p>
            <a:pPr indent="0" lvl="0" marL="0" rtl="0" algn="l">
              <a:spcBef>
                <a:spcPts val="1200"/>
              </a:spcBef>
              <a:spcAft>
                <a:spcPts val="1200"/>
              </a:spcAft>
              <a:buNone/>
            </a:pPr>
            <a:r>
              <a:t/>
            </a:r>
            <a:endParaRPr sz="1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分類</a:t>
            </a:r>
            <a:r>
              <a:rPr lang="ja"/>
              <a:t>モデル</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目次</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NASでファイルサーバーを作る</a:t>
            </a:r>
            <a:endParaRPr/>
          </a:p>
          <a:p>
            <a:pPr indent="-317500" lvl="1" marL="914400" rtl="0" algn="l">
              <a:spcBef>
                <a:spcPts val="0"/>
              </a:spcBef>
              <a:spcAft>
                <a:spcPts val="0"/>
              </a:spcAft>
              <a:buSzPts val="1400"/>
              <a:buChar char="-"/>
            </a:pPr>
            <a:r>
              <a:rPr lang="ja"/>
              <a:t>RasPiをNAS化する</a:t>
            </a:r>
            <a:endParaRPr/>
          </a:p>
          <a:p>
            <a:pPr indent="-317500" lvl="1" marL="914400" rtl="0" algn="l">
              <a:spcBef>
                <a:spcPts val="0"/>
              </a:spcBef>
              <a:spcAft>
                <a:spcPts val="0"/>
              </a:spcAft>
              <a:buSzPts val="1400"/>
              <a:buChar char="-"/>
            </a:pPr>
            <a:r>
              <a:rPr lang="ja"/>
              <a:t>ブラウザから見れるようにする</a:t>
            </a:r>
            <a:endParaRPr/>
          </a:p>
          <a:p>
            <a:pPr indent="-317500" lvl="1" marL="914400" rtl="0" algn="l">
              <a:spcBef>
                <a:spcPts val="0"/>
              </a:spcBef>
              <a:spcAft>
                <a:spcPts val="0"/>
              </a:spcAft>
              <a:buSzPts val="1400"/>
              <a:buChar char="-"/>
            </a:pPr>
            <a:r>
              <a:rPr lang="ja"/>
              <a:t>参考</a:t>
            </a:r>
            <a:endParaRPr/>
          </a:p>
          <a:p>
            <a:pPr indent="-342900" lvl="0" marL="457200" rtl="0" algn="l">
              <a:spcBef>
                <a:spcPts val="0"/>
              </a:spcBef>
              <a:spcAft>
                <a:spcPts val="0"/>
              </a:spcAft>
              <a:buSzPts val="1800"/>
              <a:buChar char="-"/>
            </a:pPr>
            <a:r>
              <a:rPr lang="ja"/>
              <a:t>画像認識ラジコンを作る</a:t>
            </a:r>
            <a:endParaRPr/>
          </a:p>
          <a:p>
            <a:pPr indent="-317500" lvl="1" marL="914400" rtl="0" algn="l">
              <a:spcBef>
                <a:spcPts val="0"/>
              </a:spcBef>
              <a:spcAft>
                <a:spcPts val="0"/>
              </a:spcAft>
              <a:buSzPts val="1400"/>
              <a:buChar char="-"/>
            </a:pPr>
            <a:r>
              <a:rPr lang="ja"/>
              <a:t>ラジコン</a:t>
            </a:r>
            <a:endParaRPr/>
          </a:p>
          <a:p>
            <a:pPr indent="-317500" lvl="1" marL="914400" rtl="0" algn="l">
              <a:spcBef>
                <a:spcPts val="0"/>
              </a:spcBef>
              <a:spcAft>
                <a:spcPts val="0"/>
              </a:spcAft>
              <a:buSzPts val="1400"/>
              <a:buChar char="-"/>
            </a:pPr>
            <a:r>
              <a:rPr lang="ja"/>
              <a:t>認識モデル</a:t>
            </a:r>
            <a:endParaRPr/>
          </a:p>
          <a:p>
            <a:pPr indent="-317500" lvl="2" marL="1371600" rtl="0" algn="l">
              <a:spcBef>
                <a:spcPts val="0"/>
              </a:spcBef>
              <a:spcAft>
                <a:spcPts val="0"/>
              </a:spcAft>
              <a:buSzPts val="1400"/>
              <a:buChar char="-"/>
            </a:pPr>
            <a:r>
              <a:rPr lang="ja"/>
              <a:t>スクレイピング</a:t>
            </a:r>
            <a:endParaRPr/>
          </a:p>
          <a:p>
            <a:pPr indent="-317500" lvl="2" marL="1371600" rtl="0" algn="l">
              <a:spcBef>
                <a:spcPts val="0"/>
              </a:spcBef>
              <a:spcAft>
                <a:spcPts val="0"/>
              </a:spcAft>
              <a:buSzPts val="1400"/>
              <a:buChar char="-"/>
            </a:pPr>
            <a:r>
              <a:rPr lang="ja"/>
              <a:t>分類モデル</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idx="1" type="body"/>
          </p:nvPr>
        </p:nvSpPr>
        <p:spPr>
          <a:xfrm>
            <a:off x="0" y="0"/>
            <a:ext cx="9144000" cy="5044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ja" sz="1569" u="sng"/>
              <a:t>分類モデル</a:t>
            </a:r>
            <a:endParaRPr sz="1569" u="sng"/>
          </a:p>
          <a:p>
            <a:pPr indent="0" lvl="0" marL="0" rtl="0" algn="l">
              <a:spcBef>
                <a:spcPts val="1200"/>
              </a:spcBef>
              <a:spcAft>
                <a:spcPts val="0"/>
              </a:spcAft>
              <a:buNone/>
            </a:pPr>
            <a:r>
              <a:rPr lang="ja" sz="1300" u="sng">
                <a:solidFill>
                  <a:schemeClr val="hlink"/>
                </a:solidFill>
                <a:hlinkClick r:id="rId3"/>
              </a:rPr>
              <a:t>https://github.com/sekihan02/Ras-Pi_Storage/blob/master/image_keras.ipynb</a:t>
            </a:r>
            <a:br>
              <a:rPr lang="ja" sz="1300"/>
            </a:br>
            <a:r>
              <a:rPr lang="ja" sz="1300"/>
              <a:t>_________________________________________________________________</a:t>
            </a:r>
            <a:br>
              <a:rPr lang="ja" sz="1300"/>
            </a:br>
            <a:r>
              <a:rPr lang="ja" sz="1300"/>
              <a:t>Layer (type)                 Output Shape              Param #   </a:t>
            </a:r>
            <a:br>
              <a:rPr lang="ja" sz="1300"/>
            </a:br>
            <a:r>
              <a:rPr lang="ja" sz="1300"/>
              <a:t>=================================================================</a:t>
            </a:r>
            <a:br>
              <a:rPr lang="ja" sz="1300"/>
            </a:br>
            <a:r>
              <a:rPr lang="ja" sz="1300"/>
              <a:t>conv2d_1 (Conv2D)            (None, 64, 64, 32)        896       </a:t>
            </a:r>
            <a:br>
              <a:rPr lang="ja" sz="1300"/>
            </a:br>
            <a:r>
              <a:rPr lang="ja" sz="1300"/>
              <a:t>_________________________________________________________________</a:t>
            </a:r>
            <a:br>
              <a:rPr lang="ja" sz="1300"/>
            </a:br>
            <a:r>
              <a:rPr lang="ja" sz="1300"/>
              <a:t>activation_1 (Activation)    (None, 64, 64, 32)        0         </a:t>
            </a:r>
            <a:br>
              <a:rPr lang="ja" sz="1300"/>
            </a:br>
            <a:r>
              <a:rPr lang="ja" sz="1300"/>
              <a:t>_________________________________________________________________</a:t>
            </a:r>
            <a:br>
              <a:rPr lang="ja" sz="1300"/>
            </a:br>
            <a:r>
              <a:rPr lang="ja" sz="1300"/>
              <a:t>conv2d_2 (Conv2D)            (None, 62, 62, 64)        18496     </a:t>
            </a:r>
            <a:br>
              <a:rPr lang="ja" sz="1300"/>
            </a:br>
            <a:r>
              <a:rPr lang="ja" sz="1300"/>
              <a:t>_________________________________________________________________</a:t>
            </a:r>
            <a:br>
              <a:rPr lang="ja" sz="1300"/>
            </a:br>
            <a:r>
              <a:rPr lang="ja" sz="1300"/>
              <a:t>activation_2 (Activation)    (None, 62, 62, 64)        0         </a:t>
            </a:r>
            <a:br>
              <a:rPr lang="ja" sz="1300"/>
            </a:br>
            <a:r>
              <a:rPr lang="ja" sz="1300"/>
              <a:t>_________________________________________________________________</a:t>
            </a:r>
            <a:br>
              <a:rPr lang="ja" sz="1300"/>
            </a:br>
            <a:r>
              <a:rPr lang="ja" sz="1300"/>
              <a:t>max_pooling2d_1 (MaxPooling2 (None, 31, 31, 64)        0         </a:t>
            </a:r>
            <a:br>
              <a:rPr lang="ja" sz="1300"/>
            </a:br>
            <a:r>
              <a:rPr lang="ja" sz="1300"/>
              <a:t>_________________________________________________________________</a:t>
            </a:r>
            <a:br>
              <a:rPr lang="ja" sz="1300"/>
            </a:br>
            <a:r>
              <a:rPr lang="ja" sz="1300"/>
              <a:t>dropout_1 (Dropout)          (None, 31, 31, 64)        0         </a:t>
            </a:r>
            <a:br>
              <a:rPr lang="ja" sz="1300"/>
            </a:br>
            <a:r>
              <a:rPr lang="ja" sz="1300"/>
              <a:t>_________________________________________________________________</a:t>
            </a:r>
            <a:br>
              <a:rPr lang="ja" sz="1300"/>
            </a:br>
            <a:r>
              <a:rPr lang="ja" sz="1300"/>
              <a:t>flatten_1 (Flatten)          (None, 61504)             0         </a:t>
            </a:r>
            <a:br>
              <a:rPr lang="ja" sz="1300"/>
            </a:br>
            <a:r>
              <a:rPr lang="ja" sz="1300"/>
              <a:t>_________________________________________________________________</a:t>
            </a:r>
            <a:br>
              <a:rPr lang="ja" sz="1300"/>
            </a:br>
            <a:r>
              <a:rPr lang="ja" sz="1300"/>
              <a:t>dense_1 (Dense)              (None, 128)               7872640   </a:t>
            </a:r>
            <a:br>
              <a:rPr lang="ja" sz="1300"/>
            </a:br>
            <a:r>
              <a:rPr lang="ja" sz="1300"/>
              <a:t>_________________________________________________________________</a:t>
            </a:r>
            <a:br>
              <a:rPr lang="ja" sz="1300"/>
            </a:br>
            <a:r>
              <a:rPr lang="ja" sz="1300"/>
              <a:t>activation_3 (Activation)    (None, 128)               0         </a:t>
            </a:r>
            <a:br>
              <a:rPr lang="ja" sz="1300"/>
            </a:br>
            <a:r>
              <a:rPr lang="ja" sz="1300"/>
              <a:t>_________________________________________________________________</a:t>
            </a:r>
            <a:br>
              <a:rPr lang="ja" sz="1300"/>
            </a:br>
            <a:r>
              <a:rPr lang="ja" sz="1300"/>
              <a:t>dropout_2 (Dropout)          (None, 128)               0         </a:t>
            </a:r>
            <a:br>
              <a:rPr lang="ja" sz="1300"/>
            </a:br>
            <a:r>
              <a:rPr lang="ja" sz="1300"/>
              <a:t>_________________________________________________________________</a:t>
            </a:r>
            <a:br>
              <a:rPr lang="ja" sz="1300"/>
            </a:br>
            <a:r>
              <a:rPr lang="ja" sz="1300"/>
              <a:t>dense_2 (Dense)              (None, 5)                 645       </a:t>
            </a:r>
            <a:br>
              <a:rPr lang="ja" sz="1300"/>
            </a:br>
            <a:r>
              <a:rPr lang="ja" sz="1300"/>
              <a:t>_________________________________________________________________</a:t>
            </a:r>
            <a:br>
              <a:rPr lang="ja" sz="1300"/>
            </a:br>
            <a:r>
              <a:rPr lang="ja" sz="1300"/>
              <a:t>activation_4 (Activation)    (None, 5)                 0         </a:t>
            </a:r>
            <a:br>
              <a:rPr lang="ja" sz="1300"/>
            </a:br>
            <a:r>
              <a:rPr lang="ja" sz="1300"/>
              <a:t>=================================================================</a:t>
            </a:r>
            <a:br>
              <a:rPr lang="ja" sz="1300"/>
            </a:br>
            <a:r>
              <a:rPr lang="ja" sz="1300"/>
              <a:t>Total params: 7,892,677</a:t>
            </a:r>
            <a:br>
              <a:rPr lang="ja" sz="1300"/>
            </a:br>
            <a:r>
              <a:rPr lang="ja" sz="1300"/>
              <a:t>Trainable params: 7,892,677</a:t>
            </a:r>
            <a:br>
              <a:rPr lang="ja" sz="1300"/>
            </a:br>
            <a:r>
              <a:rPr lang="ja" sz="1300"/>
              <a:t>Non-trainable params: 0</a:t>
            </a:r>
            <a:br>
              <a:rPr lang="ja" sz="1300"/>
            </a:br>
            <a:r>
              <a:rPr lang="ja" sz="1300"/>
              <a:t>________________________________________________________________</a:t>
            </a:r>
            <a:endParaRPr sz="1300"/>
          </a:p>
          <a:p>
            <a:pPr indent="0" lvl="0" marL="0" rtl="0" algn="l">
              <a:spcBef>
                <a:spcPts val="1200"/>
              </a:spcBef>
              <a:spcAft>
                <a:spcPts val="1200"/>
              </a:spcAft>
              <a:buNone/>
            </a:pPr>
            <a:r>
              <a:t/>
            </a:r>
            <a:endParaRPr sz="1300"/>
          </a:p>
        </p:txBody>
      </p:sp>
      <p:pic>
        <p:nvPicPr>
          <p:cNvPr id="183" name="Google Shape;183;p32"/>
          <p:cNvPicPr preferRelativeResize="0"/>
          <p:nvPr/>
        </p:nvPicPr>
        <p:blipFill>
          <a:blip r:embed="rId4">
            <a:alphaModFix/>
          </a:blip>
          <a:stretch>
            <a:fillRect/>
          </a:stretch>
        </p:blipFill>
        <p:spPr>
          <a:xfrm>
            <a:off x="5147637" y="-3"/>
            <a:ext cx="3576686" cy="2594000"/>
          </a:xfrm>
          <a:prstGeom prst="rect">
            <a:avLst/>
          </a:prstGeom>
          <a:noFill/>
          <a:ln>
            <a:noFill/>
          </a:ln>
        </p:spPr>
      </p:pic>
      <p:pic>
        <p:nvPicPr>
          <p:cNvPr id="184" name="Google Shape;184;p32"/>
          <p:cNvPicPr preferRelativeResize="0"/>
          <p:nvPr/>
        </p:nvPicPr>
        <p:blipFill>
          <a:blip r:embed="rId5">
            <a:alphaModFix/>
          </a:blip>
          <a:stretch>
            <a:fillRect/>
          </a:stretch>
        </p:blipFill>
        <p:spPr>
          <a:xfrm>
            <a:off x="5147647" y="2450197"/>
            <a:ext cx="3576674" cy="2594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参考</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idx="1" type="body"/>
          </p:nvPr>
        </p:nvSpPr>
        <p:spPr>
          <a:xfrm>
            <a:off x="0" y="0"/>
            <a:ext cx="9144000" cy="5044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569" u="sng"/>
              <a:t>参考</a:t>
            </a:r>
            <a:endParaRPr sz="1569" u="sng"/>
          </a:p>
          <a:p>
            <a:pPr indent="0" lvl="0" marL="0" rtl="0" algn="l">
              <a:spcBef>
                <a:spcPts val="1200"/>
              </a:spcBef>
              <a:spcAft>
                <a:spcPts val="0"/>
              </a:spcAft>
              <a:buNone/>
            </a:pPr>
            <a:r>
              <a:rPr lang="ja" sz="1300"/>
              <a:t>- [NAS(Network Attached Storage)入門](https://qiita.com/kaizen_nagoya/items/524d547c45d8277b3f17)</a:t>
            </a:r>
            <a:endParaRPr sz="1300"/>
          </a:p>
          <a:p>
            <a:pPr indent="0" lvl="0" marL="0" rtl="0" algn="l">
              <a:spcBef>
                <a:spcPts val="1200"/>
              </a:spcBef>
              <a:spcAft>
                <a:spcPts val="0"/>
              </a:spcAft>
              <a:buNone/>
            </a:pPr>
            <a:r>
              <a:rPr lang="ja" sz="1300"/>
              <a:t>- [Raspberry Piで自宅ウェブサーバ立て直した話](http://shutosg.hatenadiary.com/entry/2016/01/10/181928)</a:t>
            </a:r>
            <a:endParaRPr sz="1300"/>
          </a:p>
          <a:p>
            <a:pPr indent="0" lvl="0" marL="0" rtl="0" algn="l">
              <a:spcBef>
                <a:spcPts val="1200"/>
              </a:spcBef>
              <a:spcAft>
                <a:spcPts val="0"/>
              </a:spcAft>
              <a:buNone/>
            </a:pPr>
            <a:r>
              <a:rPr lang="ja" sz="1300"/>
              <a:t>- [ラズパイでファイルサーバーをつくろう](https://voltechno.com/blog/raspsamba/)</a:t>
            </a:r>
            <a:endParaRPr sz="1300"/>
          </a:p>
          <a:p>
            <a:pPr indent="0" lvl="0" marL="0" rtl="0" algn="l">
              <a:spcBef>
                <a:spcPts val="1200"/>
              </a:spcBef>
              <a:spcAft>
                <a:spcPts val="0"/>
              </a:spcAft>
              <a:buNone/>
            </a:pPr>
            <a:r>
              <a:rPr lang="ja" sz="1300"/>
              <a:t>- [Raspberry Piでファイルサーバ、Part1 Samba基本編](http://denshikousaku.net/raspberry-pi-file-server-part1-basic-samba)</a:t>
            </a:r>
            <a:endParaRPr sz="1300"/>
          </a:p>
          <a:p>
            <a:pPr indent="0" lvl="0" marL="0" rtl="0" algn="l">
              <a:spcBef>
                <a:spcPts val="1200"/>
              </a:spcBef>
              <a:spcAft>
                <a:spcPts val="0"/>
              </a:spcAft>
              <a:buNone/>
            </a:pPr>
            <a:r>
              <a:rPr lang="ja" sz="1300"/>
              <a:t>- [Sambaを使用してファイルを共有する方法](http://www.raspberrypirulo.net/entry/2016/08/22/Samba%E3%82%92%E4%BD%BF%E7%94%A8%E3%81%97%E3%81%A6%E3%83%95%E3%82%A1%E3%82%A4%E3%83%AB%E3%82%92%E5%85%B1%E6%9C%89%E3%81%99%E3%82%8B%E6%96%B9%E6%B3%95)</a:t>
            </a:r>
            <a:endParaRPr sz="1300"/>
          </a:p>
          <a:p>
            <a:pPr indent="0" lvl="0" marL="0" rtl="0" algn="l">
              <a:spcBef>
                <a:spcPts val="1200"/>
              </a:spcBef>
              <a:spcAft>
                <a:spcPts val="0"/>
              </a:spcAft>
              <a:buNone/>
            </a:pPr>
            <a:r>
              <a:rPr lang="ja" sz="1300"/>
              <a:t>- [WinSCPでラズパイの共有フォルダ接続はネットワークドライブから出来た話](https://coronblog.net/2018/01/18/171836.html)</a:t>
            </a:r>
            <a:endParaRPr sz="1300"/>
          </a:p>
          <a:p>
            <a:pPr indent="0" lvl="0" marL="0" rtl="0" algn="l">
              <a:spcBef>
                <a:spcPts val="1200"/>
              </a:spcBef>
              <a:spcAft>
                <a:spcPts val="0"/>
              </a:spcAft>
              <a:buNone/>
            </a:pPr>
            <a:r>
              <a:rPr lang="ja" sz="1300"/>
              <a:t>- [ラズベリーパイでSAMBA！NAS化するよ！](http://raspberrypi.blog.fc2.com/blog-entry-45.html)</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1200"/>
              </a:spcAft>
              <a:buNone/>
            </a:pPr>
            <a:r>
              <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NASでファイルサーバーを作る</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idx="1" type="body"/>
          </p:nvPr>
        </p:nvSpPr>
        <p:spPr>
          <a:xfrm>
            <a:off x="0" y="0"/>
            <a:ext cx="9144000" cy="5044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NASでファイルサーバーを作る</a:t>
            </a:r>
            <a:endParaRPr sz="922"/>
          </a:p>
          <a:p>
            <a:pPr indent="0" lvl="0" marL="0" rtl="0" algn="l">
              <a:spcBef>
                <a:spcPts val="1200"/>
              </a:spcBef>
              <a:spcAft>
                <a:spcPts val="1200"/>
              </a:spcAft>
              <a:buNone/>
            </a:pPr>
            <a:r>
              <a:rPr lang="ja" sz="1300"/>
              <a:t>同じルーターを使用しているPC同士でファイル共有したい</a:t>
            </a:r>
            <a:br>
              <a:rPr lang="ja" sz="1300"/>
            </a:br>
            <a:r>
              <a:rPr lang="ja" sz="1300"/>
              <a:t>ラズパイを起動しっぱなしにしてファイルのやり取りをしたい</a:t>
            </a:r>
            <a:br>
              <a:rPr lang="ja" sz="1300"/>
            </a:br>
            <a:r>
              <a:rPr lang="ja" sz="1300"/>
              <a:t>使った手順など</a:t>
            </a:r>
            <a:br>
              <a:rPr lang="ja" sz="1300"/>
            </a:br>
            <a:r>
              <a:rPr lang="ja" sz="1300"/>
              <a:t>https://gist.github.com/sekihan02/c7b2a3c85c2cd307293a314e25cb5dc7</a:t>
            </a:r>
            <a:endParaRPr sz="1300"/>
          </a:p>
        </p:txBody>
      </p:sp>
      <p:pic>
        <p:nvPicPr>
          <p:cNvPr id="77" name="Google Shape;77;p16"/>
          <p:cNvPicPr preferRelativeResize="0"/>
          <p:nvPr/>
        </p:nvPicPr>
        <p:blipFill>
          <a:blip r:embed="rId3">
            <a:alphaModFix/>
          </a:blip>
          <a:stretch>
            <a:fillRect/>
          </a:stretch>
        </p:blipFill>
        <p:spPr>
          <a:xfrm>
            <a:off x="4100268" y="1785975"/>
            <a:ext cx="4976583" cy="3204900"/>
          </a:xfrm>
          <a:prstGeom prst="rect">
            <a:avLst/>
          </a:prstGeom>
          <a:noFill/>
          <a:ln>
            <a:noFill/>
          </a:ln>
        </p:spPr>
      </p:pic>
      <p:sp>
        <p:nvSpPr>
          <p:cNvPr id="78" name="Google Shape;78;p16"/>
          <p:cNvSpPr/>
          <p:nvPr/>
        </p:nvSpPr>
        <p:spPr>
          <a:xfrm>
            <a:off x="161150" y="1786125"/>
            <a:ext cx="2531400" cy="3204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79" name="Google Shape;79;p16"/>
          <p:cNvPicPr preferRelativeResize="0"/>
          <p:nvPr/>
        </p:nvPicPr>
        <p:blipFill>
          <a:blip r:embed="rId4">
            <a:alphaModFix/>
          </a:blip>
          <a:stretch>
            <a:fillRect/>
          </a:stretch>
        </p:blipFill>
        <p:spPr>
          <a:xfrm>
            <a:off x="364425" y="1886850"/>
            <a:ext cx="597600" cy="597600"/>
          </a:xfrm>
          <a:prstGeom prst="rect">
            <a:avLst/>
          </a:prstGeom>
          <a:noFill/>
          <a:ln>
            <a:noFill/>
          </a:ln>
        </p:spPr>
      </p:pic>
      <p:pic>
        <p:nvPicPr>
          <p:cNvPr id="80" name="Google Shape;80;p16"/>
          <p:cNvPicPr preferRelativeResize="0"/>
          <p:nvPr/>
        </p:nvPicPr>
        <p:blipFill>
          <a:blip r:embed="rId5">
            <a:alphaModFix/>
          </a:blip>
          <a:stretch>
            <a:fillRect/>
          </a:stretch>
        </p:blipFill>
        <p:spPr>
          <a:xfrm>
            <a:off x="3374650" y="2457600"/>
            <a:ext cx="550600" cy="550600"/>
          </a:xfrm>
          <a:prstGeom prst="rect">
            <a:avLst/>
          </a:prstGeom>
          <a:noFill/>
          <a:ln>
            <a:noFill/>
          </a:ln>
        </p:spPr>
      </p:pic>
      <p:pic>
        <p:nvPicPr>
          <p:cNvPr id="81" name="Google Shape;81;p16"/>
          <p:cNvPicPr preferRelativeResize="0"/>
          <p:nvPr/>
        </p:nvPicPr>
        <p:blipFill>
          <a:blip r:embed="rId6">
            <a:alphaModFix/>
          </a:blip>
          <a:stretch>
            <a:fillRect/>
          </a:stretch>
        </p:blipFill>
        <p:spPr>
          <a:xfrm>
            <a:off x="364425" y="3040950"/>
            <a:ext cx="597600" cy="597600"/>
          </a:xfrm>
          <a:prstGeom prst="rect">
            <a:avLst/>
          </a:prstGeom>
          <a:noFill/>
          <a:ln>
            <a:noFill/>
          </a:ln>
        </p:spPr>
      </p:pic>
      <p:pic>
        <p:nvPicPr>
          <p:cNvPr id="82" name="Google Shape;82;p16"/>
          <p:cNvPicPr preferRelativeResize="0"/>
          <p:nvPr/>
        </p:nvPicPr>
        <p:blipFill>
          <a:blip r:embed="rId7">
            <a:alphaModFix/>
          </a:blip>
          <a:stretch>
            <a:fillRect/>
          </a:stretch>
        </p:blipFill>
        <p:spPr>
          <a:xfrm>
            <a:off x="2391872" y="2434088"/>
            <a:ext cx="597600" cy="597600"/>
          </a:xfrm>
          <a:prstGeom prst="rect">
            <a:avLst/>
          </a:prstGeom>
          <a:noFill/>
          <a:ln cap="flat" cmpd="sng" w="19050">
            <a:solidFill>
              <a:schemeClr val="lt1"/>
            </a:solidFill>
            <a:prstDash val="solid"/>
            <a:round/>
            <a:headEnd len="sm" w="sm" type="none"/>
            <a:tailEnd len="sm" w="sm" type="none"/>
          </a:ln>
        </p:spPr>
      </p:pic>
      <p:sp>
        <p:nvSpPr>
          <p:cNvPr id="83" name="Google Shape;83;p16"/>
          <p:cNvSpPr txBox="1"/>
          <p:nvPr/>
        </p:nvSpPr>
        <p:spPr>
          <a:xfrm>
            <a:off x="333975" y="2434100"/>
            <a:ext cx="658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latin typeface="Proxima Nova"/>
                <a:ea typeface="Proxima Nova"/>
                <a:cs typeface="Proxima Nova"/>
                <a:sym typeface="Proxima Nova"/>
              </a:rPr>
              <a:t>PC</a:t>
            </a:r>
            <a:endParaRPr sz="1000">
              <a:latin typeface="Proxima Nova"/>
              <a:ea typeface="Proxima Nova"/>
              <a:cs typeface="Proxima Nova"/>
              <a:sym typeface="Proxima Nova"/>
            </a:endParaRPr>
          </a:p>
        </p:txBody>
      </p:sp>
      <p:sp>
        <p:nvSpPr>
          <p:cNvPr id="84" name="Google Shape;84;p16"/>
          <p:cNvSpPr txBox="1"/>
          <p:nvPr/>
        </p:nvSpPr>
        <p:spPr>
          <a:xfrm>
            <a:off x="333975" y="3638550"/>
            <a:ext cx="787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latin typeface="Proxima Nova"/>
                <a:ea typeface="Proxima Nova"/>
                <a:cs typeface="Proxima Nova"/>
                <a:sym typeface="Proxima Nova"/>
              </a:rPr>
              <a:t>ラズパイ</a:t>
            </a:r>
            <a:endParaRPr sz="1000">
              <a:latin typeface="Proxima Nova"/>
              <a:ea typeface="Proxima Nova"/>
              <a:cs typeface="Proxima Nova"/>
              <a:sym typeface="Proxima Nova"/>
            </a:endParaRPr>
          </a:p>
        </p:txBody>
      </p:sp>
      <p:sp>
        <p:nvSpPr>
          <p:cNvPr id="85" name="Google Shape;85;p16"/>
          <p:cNvSpPr txBox="1"/>
          <p:nvPr/>
        </p:nvSpPr>
        <p:spPr>
          <a:xfrm>
            <a:off x="2391875" y="3031700"/>
            <a:ext cx="7875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latin typeface="Proxima Nova"/>
                <a:ea typeface="Proxima Nova"/>
                <a:cs typeface="Proxima Nova"/>
                <a:sym typeface="Proxima Nova"/>
              </a:rPr>
              <a:t>ルーター</a:t>
            </a:r>
            <a:endParaRPr sz="1000">
              <a:latin typeface="Proxima Nova"/>
              <a:ea typeface="Proxima Nova"/>
              <a:cs typeface="Proxima Nova"/>
              <a:sym typeface="Proxima Nova"/>
            </a:endParaRPr>
          </a:p>
        </p:txBody>
      </p:sp>
      <p:cxnSp>
        <p:nvCxnSpPr>
          <p:cNvPr id="86" name="Google Shape;86;p16"/>
          <p:cNvCxnSpPr>
            <a:endCxn id="82" idx="1"/>
          </p:cNvCxnSpPr>
          <p:nvPr/>
        </p:nvCxnSpPr>
        <p:spPr>
          <a:xfrm>
            <a:off x="1054172" y="2202488"/>
            <a:ext cx="1337700" cy="530400"/>
          </a:xfrm>
          <a:prstGeom prst="straightConnector1">
            <a:avLst/>
          </a:prstGeom>
          <a:noFill/>
          <a:ln cap="flat" cmpd="sng" w="9525">
            <a:solidFill>
              <a:schemeClr val="accent3"/>
            </a:solidFill>
            <a:prstDash val="solid"/>
            <a:round/>
            <a:headEnd len="med" w="med" type="none"/>
            <a:tailEnd len="med" w="med" type="none"/>
          </a:ln>
        </p:spPr>
      </p:cxnSp>
      <p:cxnSp>
        <p:nvCxnSpPr>
          <p:cNvPr id="87" name="Google Shape;87;p16"/>
          <p:cNvCxnSpPr>
            <a:endCxn id="82" idx="1"/>
          </p:cNvCxnSpPr>
          <p:nvPr/>
        </p:nvCxnSpPr>
        <p:spPr>
          <a:xfrm flipH="1" rot="10800000">
            <a:off x="1008272" y="2732888"/>
            <a:ext cx="1383600" cy="606900"/>
          </a:xfrm>
          <a:prstGeom prst="straightConnector1">
            <a:avLst/>
          </a:prstGeom>
          <a:noFill/>
          <a:ln cap="flat" cmpd="sng" w="9525">
            <a:solidFill>
              <a:schemeClr val="accent3"/>
            </a:solidFill>
            <a:prstDash val="solid"/>
            <a:round/>
            <a:headEnd len="med" w="med" type="none"/>
            <a:tailEnd len="med" w="med" type="none"/>
          </a:ln>
        </p:spPr>
      </p:cxnSp>
      <p:cxnSp>
        <p:nvCxnSpPr>
          <p:cNvPr id="88" name="Google Shape;88;p16"/>
          <p:cNvCxnSpPr>
            <a:stCxn id="82" idx="3"/>
            <a:endCxn id="80" idx="1"/>
          </p:cNvCxnSpPr>
          <p:nvPr/>
        </p:nvCxnSpPr>
        <p:spPr>
          <a:xfrm>
            <a:off x="2989472" y="2732888"/>
            <a:ext cx="385200" cy="0"/>
          </a:xfrm>
          <a:prstGeom prst="straightConnector1">
            <a:avLst/>
          </a:prstGeom>
          <a:noFill/>
          <a:ln cap="flat" cmpd="sng" w="9525">
            <a:solidFill>
              <a:schemeClr val="accent3"/>
            </a:solidFill>
            <a:prstDash val="solid"/>
            <a:round/>
            <a:headEnd len="med" w="med" type="none"/>
            <a:tailEnd len="med" w="med" type="none"/>
          </a:ln>
        </p:spPr>
      </p:cxnSp>
      <p:pic>
        <p:nvPicPr>
          <p:cNvPr id="89" name="Google Shape;89;p16"/>
          <p:cNvPicPr preferRelativeResize="0"/>
          <p:nvPr/>
        </p:nvPicPr>
        <p:blipFill>
          <a:blip r:embed="rId4">
            <a:alphaModFix/>
          </a:blip>
          <a:stretch>
            <a:fillRect/>
          </a:stretch>
        </p:blipFill>
        <p:spPr>
          <a:xfrm>
            <a:off x="364425" y="4172850"/>
            <a:ext cx="597600" cy="597600"/>
          </a:xfrm>
          <a:prstGeom prst="rect">
            <a:avLst/>
          </a:prstGeom>
          <a:noFill/>
          <a:ln>
            <a:noFill/>
          </a:ln>
        </p:spPr>
      </p:pic>
      <p:sp>
        <p:nvSpPr>
          <p:cNvPr id="90" name="Google Shape;90;p16"/>
          <p:cNvSpPr txBox="1"/>
          <p:nvPr/>
        </p:nvSpPr>
        <p:spPr>
          <a:xfrm>
            <a:off x="333975" y="4720100"/>
            <a:ext cx="658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latin typeface="Proxima Nova"/>
                <a:ea typeface="Proxima Nova"/>
                <a:cs typeface="Proxima Nova"/>
                <a:sym typeface="Proxima Nova"/>
              </a:rPr>
              <a:t>PC</a:t>
            </a:r>
            <a:endParaRPr sz="1000">
              <a:latin typeface="Proxima Nova"/>
              <a:ea typeface="Proxima Nova"/>
              <a:cs typeface="Proxima Nova"/>
              <a:sym typeface="Proxima Nova"/>
            </a:endParaRPr>
          </a:p>
        </p:txBody>
      </p:sp>
      <p:cxnSp>
        <p:nvCxnSpPr>
          <p:cNvPr id="91" name="Google Shape;91;p16"/>
          <p:cNvCxnSpPr>
            <a:endCxn id="82" idx="1"/>
          </p:cNvCxnSpPr>
          <p:nvPr/>
        </p:nvCxnSpPr>
        <p:spPr>
          <a:xfrm flipH="1" rot="10800000">
            <a:off x="1054172" y="2732888"/>
            <a:ext cx="1337700" cy="175560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RasPiをNAS化する</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idx="1" type="body"/>
          </p:nvPr>
        </p:nvSpPr>
        <p:spPr>
          <a:xfrm>
            <a:off x="0" y="0"/>
            <a:ext cx="9144000" cy="5044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RasPiをNAS化する</a:t>
            </a:r>
            <a:endParaRPr sz="922"/>
          </a:p>
          <a:p>
            <a:pPr indent="0" lvl="0" marL="0" rtl="0" algn="l">
              <a:spcBef>
                <a:spcPts val="1200"/>
              </a:spcBef>
              <a:spcAft>
                <a:spcPts val="0"/>
              </a:spcAft>
              <a:buNone/>
            </a:pPr>
            <a:r>
              <a:rPr lang="ja" sz="1300"/>
              <a:t>NAS（Network Attached Storage）って何だっけ</a:t>
            </a:r>
            <a:br>
              <a:rPr lang="ja" sz="1300"/>
            </a:br>
            <a:r>
              <a:rPr lang="ja" sz="1300"/>
              <a:t>ネットワークに直接接続されるデータストレージで小型の専用サーバーとして使おうと思います</a:t>
            </a:r>
            <a:br>
              <a:rPr lang="ja" sz="1300"/>
            </a:br>
            <a:r>
              <a:rPr lang="ja" sz="1300"/>
              <a:t>ネットワーク経由でアクセスできるので楽、セキュリティとかは知らない</a:t>
            </a:r>
            <a:endParaRPr sz="1300"/>
          </a:p>
          <a:p>
            <a:pPr indent="0" lvl="0" marL="0" rtl="0" algn="l">
              <a:spcBef>
                <a:spcPts val="1200"/>
              </a:spcBef>
              <a:spcAft>
                <a:spcPts val="0"/>
              </a:spcAft>
              <a:buNone/>
            </a:pPr>
            <a:r>
              <a:rPr lang="ja" sz="1300"/>
              <a:t>SSHを有効にしIPアドレスを固定してSamba （サンバ） を使用してサーバーを作成して起動</a:t>
            </a:r>
            <a:br>
              <a:rPr lang="ja" sz="1300"/>
            </a:br>
            <a:r>
              <a:rPr lang="ja" sz="1300"/>
              <a:t># systemctl start smb nmb </a:t>
            </a:r>
            <a:br>
              <a:rPr lang="ja" sz="1300"/>
            </a:br>
            <a:r>
              <a:rPr lang="ja" sz="1300"/>
              <a:t># systemctl enable smb nmb</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rPr lang="ja" sz="1300"/>
              <a:t>Sambaで設定したコンピュータ名でアクセスできる</a:t>
            </a:r>
            <a:endParaRPr sz="1300"/>
          </a:p>
          <a:p>
            <a:pPr indent="0" lvl="0" marL="0" rtl="0" algn="l">
              <a:spcBef>
                <a:spcPts val="1200"/>
              </a:spcBef>
              <a:spcAft>
                <a:spcPts val="0"/>
              </a:spcAft>
              <a:buNone/>
            </a:pPr>
            <a:r>
              <a:t/>
            </a:r>
            <a:endParaRPr sz="1300"/>
          </a:p>
          <a:p>
            <a:pPr indent="0" lvl="0" marL="0" rtl="0" algn="l">
              <a:spcBef>
                <a:spcPts val="1200"/>
              </a:spcBef>
              <a:spcAft>
                <a:spcPts val="1200"/>
              </a:spcAft>
              <a:buNone/>
            </a:pPr>
            <a:r>
              <a:t/>
            </a:r>
            <a:endParaRPr sz="1300"/>
          </a:p>
        </p:txBody>
      </p:sp>
      <p:pic>
        <p:nvPicPr>
          <p:cNvPr id="102" name="Google Shape;102;p18"/>
          <p:cNvPicPr preferRelativeResize="0"/>
          <p:nvPr/>
        </p:nvPicPr>
        <p:blipFill>
          <a:blip r:embed="rId3">
            <a:alphaModFix/>
          </a:blip>
          <a:stretch>
            <a:fillRect/>
          </a:stretch>
        </p:blipFill>
        <p:spPr>
          <a:xfrm>
            <a:off x="4100268" y="1785975"/>
            <a:ext cx="4976583" cy="3204900"/>
          </a:xfrm>
          <a:prstGeom prst="rect">
            <a:avLst/>
          </a:prstGeom>
          <a:noFill/>
          <a:ln>
            <a:noFill/>
          </a:ln>
        </p:spPr>
      </p:pic>
      <p:pic>
        <p:nvPicPr>
          <p:cNvPr id="103" name="Google Shape;103;p18"/>
          <p:cNvPicPr preferRelativeResize="0"/>
          <p:nvPr/>
        </p:nvPicPr>
        <p:blipFill>
          <a:blip r:embed="rId4">
            <a:alphaModFix/>
          </a:blip>
          <a:stretch>
            <a:fillRect/>
          </a:stretch>
        </p:blipFill>
        <p:spPr>
          <a:xfrm>
            <a:off x="64738" y="2147875"/>
            <a:ext cx="4276725" cy="847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ブラウザから見れるようにする</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idx="1" type="body"/>
          </p:nvPr>
        </p:nvSpPr>
        <p:spPr>
          <a:xfrm>
            <a:off x="0" y="0"/>
            <a:ext cx="9144000" cy="5044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ブラウザから見れるようにする</a:t>
            </a:r>
            <a:endParaRPr sz="1569" u="sng"/>
          </a:p>
          <a:p>
            <a:pPr indent="0" lvl="0" marL="0" rtl="0" algn="l">
              <a:spcBef>
                <a:spcPts val="1200"/>
              </a:spcBef>
              <a:spcAft>
                <a:spcPts val="0"/>
              </a:spcAft>
              <a:buNone/>
            </a:pPr>
            <a:r>
              <a:rPr lang="ja" sz="1300"/>
              <a:t>Apache2を使ってラズパイをWebサーバー化してファイルのやり取りができるようにしてみます</a:t>
            </a:r>
            <a:br>
              <a:rPr lang="ja" sz="1300"/>
            </a:br>
            <a:r>
              <a:rPr lang="ja" sz="1300"/>
              <a:t>インストールすればラズパイで固定したIPアドレスを入力するだけでWebサーバー化されます</a:t>
            </a:r>
            <a:endParaRPr sz="1300"/>
          </a:p>
          <a:p>
            <a:pPr indent="0" lvl="0" marL="0" rtl="0" algn="l">
              <a:spcBef>
                <a:spcPts val="1200"/>
              </a:spcBef>
              <a:spcAft>
                <a:spcPts val="0"/>
              </a:spcAft>
              <a:buNone/>
            </a:pPr>
            <a:r>
              <a:rPr lang="ja" sz="1300"/>
              <a:t>このサーバーのルートディレクトリを変えれば自作のサイトを表示できました</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1200"/>
              </a:spcAft>
              <a:buNone/>
            </a:pPr>
            <a:r>
              <a:t/>
            </a:r>
            <a:endParaRPr sz="1300"/>
          </a:p>
        </p:txBody>
      </p:sp>
      <p:pic>
        <p:nvPicPr>
          <p:cNvPr id="114" name="Google Shape;114;p20"/>
          <p:cNvPicPr preferRelativeResize="0"/>
          <p:nvPr/>
        </p:nvPicPr>
        <p:blipFill rotWithShape="1">
          <a:blip r:embed="rId3">
            <a:alphaModFix/>
          </a:blip>
          <a:srcRect b="0" l="6855" r="8513" t="21048"/>
          <a:stretch/>
        </p:blipFill>
        <p:spPr>
          <a:xfrm>
            <a:off x="156800" y="1757225"/>
            <a:ext cx="4136274" cy="2141275"/>
          </a:xfrm>
          <a:prstGeom prst="rect">
            <a:avLst/>
          </a:prstGeom>
          <a:noFill/>
          <a:ln>
            <a:noFill/>
          </a:ln>
        </p:spPr>
      </p:pic>
      <p:pic>
        <p:nvPicPr>
          <p:cNvPr id="115" name="Google Shape;115;p20"/>
          <p:cNvPicPr preferRelativeResize="0"/>
          <p:nvPr/>
        </p:nvPicPr>
        <p:blipFill>
          <a:blip r:embed="rId4">
            <a:alphaModFix/>
          </a:blip>
          <a:stretch>
            <a:fillRect/>
          </a:stretch>
        </p:blipFill>
        <p:spPr>
          <a:xfrm>
            <a:off x="4389475" y="1757225"/>
            <a:ext cx="4621750" cy="31170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参考</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